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3"/>
  </p:notesMasterIdLst>
  <p:sldIdLst>
    <p:sldId id="256" r:id="rId2"/>
    <p:sldId id="257" r:id="rId3"/>
    <p:sldId id="265" r:id="rId4"/>
    <p:sldId id="259" r:id="rId5"/>
    <p:sldId id="266" r:id="rId6"/>
    <p:sldId id="267" r:id="rId7"/>
    <p:sldId id="260" r:id="rId8"/>
    <p:sldId id="269" r:id="rId9"/>
    <p:sldId id="271" r:id="rId10"/>
    <p:sldId id="268" r:id="rId11"/>
    <p:sldId id="262" r:id="rId12"/>
    <p:sldId id="272" r:id="rId13"/>
    <p:sldId id="275" r:id="rId14"/>
    <p:sldId id="277" r:id="rId15"/>
    <p:sldId id="278" r:id="rId16"/>
    <p:sldId id="263" r:id="rId17"/>
    <p:sldId id="264" r:id="rId18"/>
    <p:sldId id="270" r:id="rId19"/>
    <p:sldId id="273" r:id="rId20"/>
    <p:sldId id="274" r:id="rId21"/>
    <p:sldId id="276" r:id="rId2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clrMode="bw" frameSlides="1"/>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96" d="100"/>
          <a:sy n="96" d="100"/>
        </p:scale>
        <p:origin x="-104" y="-256"/>
      </p:cViewPr>
      <p:guideLst>
        <p:guide orient="horz" pos="2160"/>
        <p:guide pos="2880"/>
      </p:guideLst>
    </p:cSldViewPr>
  </p:slideViewPr>
  <p:notesTextViewPr>
    <p:cViewPr>
      <p:scale>
        <a:sx n="100" d="100"/>
        <a:sy n="100" d="100"/>
      </p:scale>
      <p:origin x="0" y="0"/>
    </p:cViewPr>
  </p:notesTextViewPr>
  <p:sorterViewPr>
    <p:cViewPr>
      <p:scale>
        <a:sx n="175" d="100"/>
        <a:sy n="175" d="100"/>
      </p:scale>
      <p:origin x="0" y="0"/>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notesMaster" Target="notesMasters/notesMaster1.xml"/><Relationship Id="rId24" Type="http://schemas.openxmlformats.org/officeDocument/2006/relationships/printerSettings" Target="printerSettings/printerSettings1.bin"/><Relationship Id="rId25" Type="http://schemas.openxmlformats.org/officeDocument/2006/relationships/presProps" Target="presProps.xml"/><Relationship Id="rId26" Type="http://schemas.openxmlformats.org/officeDocument/2006/relationships/viewProps" Target="viewProps.xml"/><Relationship Id="rId27" Type="http://schemas.openxmlformats.org/officeDocument/2006/relationships/theme" Target="theme/theme1.xml"/><Relationship Id="rId28"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96A376C-8411-FB49-A83D-94EF49D641DB}" type="datetimeFigureOut">
              <a:rPr lang="en-US" smtClean="0"/>
              <a:t>12/11/12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6238FDF-E0C8-3E40-835D-F16A1A90EECD}" type="slidenum">
              <a:rPr lang="en-US" smtClean="0"/>
              <a:t>‹#›</a:t>
            </a:fld>
            <a:endParaRPr lang="en-US"/>
          </a:p>
        </p:txBody>
      </p:sp>
    </p:spTree>
    <p:extLst>
      <p:ext uri="{BB962C8B-B14F-4D97-AF65-F5344CB8AC3E}">
        <p14:creationId xmlns:p14="http://schemas.microsoft.com/office/powerpoint/2010/main" val="1639788468"/>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6238FDF-E0C8-3E40-835D-F16A1A90EECD}" type="slidenum">
              <a:rPr lang="en-US" smtClean="0"/>
              <a:t>3</a:t>
            </a:fld>
            <a:endParaRPr lang="en-US"/>
          </a:p>
        </p:txBody>
      </p:sp>
    </p:spTree>
    <p:extLst>
      <p:ext uri="{BB962C8B-B14F-4D97-AF65-F5344CB8AC3E}">
        <p14:creationId xmlns:p14="http://schemas.microsoft.com/office/powerpoint/2010/main" val="277708913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6238FDF-E0C8-3E40-835D-F16A1A90EECD}" type="slidenum">
              <a:rPr lang="en-US" smtClean="0"/>
              <a:t>9</a:t>
            </a:fld>
            <a:endParaRPr lang="en-US"/>
          </a:p>
        </p:txBody>
      </p:sp>
    </p:spTree>
    <p:extLst>
      <p:ext uri="{BB962C8B-B14F-4D97-AF65-F5344CB8AC3E}">
        <p14:creationId xmlns:p14="http://schemas.microsoft.com/office/powerpoint/2010/main" val="58551635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6DDDA6F-DDD5-5043-8449-1C05173F9959}" type="datetimeFigureOut">
              <a:rPr lang="en-US" smtClean="0"/>
              <a:t>12/11/12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BE3D0C4-C448-ED43-9375-79144B1504AA}" type="slidenum">
              <a:rPr lang="en-US" smtClean="0"/>
              <a:t>‹#›</a:t>
            </a:fld>
            <a:endParaRPr lang="en-US"/>
          </a:p>
        </p:txBody>
      </p:sp>
    </p:spTree>
    <p:extLst>
      <p:ext uri="{BB962C8B-B14F-4D97-AF65-F5344CB8AC3E}">
        <p14:creationId xmlns:p14="http://schemas.microsoft.com/office/powerpoint/2010/main" val="3311336273"/>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6DDDA6F-DDD5-5043-8449-1C05173F9959}" type="datetimeFigureOut">
              <a:rPr lang="en-US" smtClean="0"/>
              <a:t>12/11/12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BE3D0C4-C448-ED43-9375-79144B1504AA}" type="slidenum">
              <a:rPr lang="en-US" smtClean="0"/>
              <a:t>‹#›</a:t>
            </a:fld>
            <a:endParaRPr lang="en-US"/>
          </a:p>
        </p:txBody>
      </p:sp>
    </p:spTree>
    <p:extLst>
      <p:ext uri="{BB962C8B-B14F-4D97-AF65-F5344CB8AC3E}">
        <p14:creationId xmlns:p14="http://schemas.microsoft.com/office/powerpoint/2010/main" val="896436475"/>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6DDDA6F-DDD5-5043-8449-1C05173F9959}" type="datetimeFigureOut">
              <a:rPr lang="en-US" smtClean="0"/>
              <a:t>12/11/12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BE3D0C4-C448-ED43-9375-79144B1504AA}" type="slidenum">
              <a:rPr lang="en-US" smtClean="0"/>
              <a:t>‹#›</a:t>
            </a:fld>
            <a:endParaRPr lang="en-US"/>
          </a:p>
        </p:txBody>
      </p:sp>
    </p:spTree>
    <p:extLst>
      <p:ext uri="{BB962C8B-B14F-4D97-AF65-F5344CB8AC3E}">
        <p14:creationId xmlns:p14="http://schemas.microsoft.com/office/powerpoint/2010/main" val="3562462148"/>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6DDDA6F-DDD5-5043-8449-1C05173F9959}" type="datetimeFigureOut">
              <a:rPr lang="en-US" smtClean="0"/>
              <a:t>12/11/12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BE3D0C4-C448-ED43-9375-79144B1504AA}" type="slidenum">
              <a:rPr lang="en-US" smtClean="0"/>
              <a:t>‹#›</a:t>
            </a:fld>
            <a:endParaRPr lang="en-US"/>
          </a:p>
        </p:txBody>
      </p:sp>
    </p:spTree>
    <p:extLst>
      <p:ext uri="{BB962C8B-B14F-4D97-AF65-F5344CB8AC3E}">
        <p14:creationId xmlns:p14="http://schemas.microsoft.com/office/powerpoint/2010/main" val="941400404"/>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6DDDA6F-DDD5-5043-8449-1C05173F9959}" type="datetimeFigureOut">
              <a:rPr lang="en-US" smtClean="0"/>
              <a:t>12/11/12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BE3D0C4-C448-ED43-9375-79144B1504AA}" type="slidenum">
              <a:rPr lang="en-US" smtClean="0"/>
              <a:t>‹#›</a:t>
            </a:fld>
            <a:endParaRPr lang="en-US"/>
          </a:p>
        </p:txBody>
      </p:sp>
    </p:spTree>
    <p:extLst>
      <p:ext uri="{BB962C8B-B14F-4D97-AF65-F5344CB8AC3E}">
        <p14:creationId xmlns:p14="http://schemas.microsoft.com/office/powerpoint/2010/main" val="3964129088"/>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6DDDA6F-DDD5-5043-8449-1C05173F9959}" type="datetimeFigureOut">
              <a:rPr lang="en-US" smtClean="0"/>
              <a:t>12/11/12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BE3D0C4-C448-ED43-9375-79144B1504AA}" type="slidenum">
              <a:rPr lang="en-US" smtClean="0"/>
              <a:t>‹#›</a:t>
            </a:fld>
            <a:endParaRPr lang="en-US"/>
          </a:p>
        </p:txBody>
      </p:sp>
    </p:spTree>
    <p:extLst>
      <p:ext uri="{BB962C8B-B14F-4D97-AF65-F5344CB8AC3E}">
        <p14:creationId xmlns:p14="http://schemas.microsoft.com/office/powerpoint/2010/main" val="1137926303"/>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6DDDA6F-DDD5-5043-8449-1C05173F9959}" type="datetimeFigureOut">
              <a:rPr lang="en-US" smtClean="0"/>
              <a:t>12/11/12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BE3D0C4-C448-ED43-9375-79144B1504AA}" type="slidenum">
              <a:rPr lang="en-US" smtClean="0"/>
              <a:t>‹#›</a:t>
            </a:fld>
            <a:endParaRPr lang="en-US"/>
          </a:p>
        </p:txBody>
      </p:sp>
    </p:spTree>
    <p:extLst>
      <p:ext uri="{BB962C8B-B14F-4D97-AF65-F5344CB8AC3E}">
        <p14:creationId xmlns:p14="http://schemas.microsoft.com/office/powerpoint/2010/main" val="3871976581"/>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6DDDA6F-DDD5-5043-8449-1C05173F9959}" type="datetimeFigureOut">
              <a:rPr lang="en-US" smtClean="0"/>
              <a:t>12/11/12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BE3D0C4-C448-ED43-9375-79144B1504AA}" type="slidenum">
              <a:rPr lang="en-US" smtClean="0"/>
              <a:t>‹#›</a:t>
            </a:fld>
            <a:endParaRPr lang="en-US"/>
          </a:p>
        </p:txBody>
      </p:sp>
    </p:spTree>
    <p:extLst>
      <p:ext uri="{BB962C8B-B14F-4D97-AF65-F5344CB8AC3E}">
        <p14:creationId xmlns:p14="http://schemas.microsoft.com/office/powerpoint/2010/main" val="2205490856"/>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DDDA6F-DDD5-5043-8449-1C05173F9959}" type="datetimeFigureOut">
              <a:rPr lang="en-US" smtClean="0"/>
              <a:t>12/11/12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BE3D0C4-C448-ED43-9375-79144B1504AA}" type="slidenum">
              <a:rPr lang="en-US" smtClean="0"/>
              <a:t>‹#›</a:t>
            </a:fld>
            <a:endParaRPr lang="en-US"/>
          </a:p>
        </p:txBody>
      </p:sp>
    </p:spTree>
    <p:extLst>
      <p:ext uri="{BB962C8B-B14F-4D97-AF65-F5344CB8AC3E}">
        <p14:creationId xmlns:p14="http://schemas.microsoft.com/office/powerpoint/2010/main" val="578162629"/>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6DDDA6F-DDD5-5043-8449-1C05173F9959}" type="datetimeFigureOut">
              <a:rPr lang="en-US" smtClean="0"/>
              <a:t>12/11/12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BE3D0C4-C448-ED43-9375-79144B1504AA}" type="slidenum">
              <a:rPr lang="en-US" smtClean="0"/>
              <a:t>‹#›</a:t>
            </a:fld>
            <a:endParaRPr lang="en-US"/>
          </a:p>
        </p:txBody>
      </p:sp>
    </p:spTree>
    <p:extLst>
      <p:ext uri="{BB962C8B-B14F-4D97-AF65-F5344CB8AC3E}">
        <p14:creationId xmlns:p14="http://schemas.microsoft.com/office/powerpoint/2010/main" val="3586265704"/>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6DDDA6F-DDD5-5043-8449-1C05173F9959}" type="datetimeFigureOut">
              <a:rPr lang="en-US" smtClean="0"/>
              <a:t>12/11/12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BE3D0C4-C448-ED43-9375-79144B1504AA}" type="slidenum">
              <a:rPr lang="en-US" smtClean="0"/>
              <a:t>‹#›</a:t>
            </a:fld>
            <a:endParaRPr lang="en-US"/>
          </a:p>
        </p:txBody>
      </p:sp>
    </p:spTree>
    <p:extLst>
      <p:ext uri="{BB962C8B-B14F-4D97-AF65-F5344CB8AC3E}">
        <p14:creationId xmlns:p14="http://schemas.microsoft.com/office/powerpoint/2010/main" val="25411415"/>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4">
                <a:lumMod val="75000"/>
              </a:schemeClr>
            </a:gs>
            <a:gs pos="100000">
              <a:srgbClr val="FFFFFF"/>
            </a:gs>
            <a:gs pos="50000">
              <a:schemeClr val="accent4">
                <a:lumMod val="75000"/>
              </a:schemeClr>
            </a:gs>
          </a:gsLst>
          <a:path path="circle">
            <a:fillToRect l="100000" b="100000"/>
          </a:path>
          <a:tileRect t="-100000" r="-100000"/>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DDDA6F-DDD5-5043-8449-1C05173F9959}" type="datetimeFigureOut">
              <a:rPr lang="en-US" smtClean="0"/>
              <a:t>12/11/12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BE3D0C4-C448-ED43-9375-79144B1504AA}" type="slidenum">
              <a:rPr lang="en-US" smtClean="0"/>
              <a:t>‹#›</a:t>
            </a:fld>
            <a:endParaRPr lang="en-US"/>
          </a:p>
        </p:txBody>
      </p:sp>
    </p:spTree>
    <p:extLst>
      <p:ext uri="{BB962C8B-B14F-4D97-AF65-F5344CB8AC3E}">
        <p14:creationId xmlns:p14="http://schemas.microsoft.com/office/powerpoint/2010/main" val="83345459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mailto:vedmochka81@gmail.com" TargetMode="Externa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mailto:vedmochka81@gmail.com" TargetMode="Externa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mailto:vedmochka81@gmail.com" TargetMode="Externa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2.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 Id="rId3" Type="http://schemas.openxmlformats.org/officeDocument/2006/relationships/image" Target="../media/image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stretch>
            <a:fillRect/>
          </a:stretch>
        </p:blipFill>
        <p:spPr>
          <a:xfrm>
            <a:off x="1966796" y="214034"/>
            <a:ext cx="5397500" cy="3683000"/>
          </a:xfrm>
          <a:prstGeom prst="rect">
            <a:avLst/>
          </a:prstGeom>
        </p:spPr>
      </p:pic>
      <p:sp>
        <p:nvSpPr>
          <p:cNvPr id="2" name="Title 1"/>
          <p:cNvSpPr>
            <a:spLocks noGrp="1"/>
          </p:cNvSpPr>
          <p:nvPr>
            <p:ph type="ctrTitle"/>
          </p:nvPr>
        </p:nvSpPr>
        <p:spPr>
          <a:xfrm>
            <a:off x="685800" y="2427009"/>
            <a:ext cx="7772400" cy="1470025"/>
          </a:xfrm>
        </p:spPr>
        <p:txBody>
          <a:bodyPr/>
          <a:lstStyle/>
          <a:p>
            <a:r>
              <a:rPr lang="en-US"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Gender Gap and Gendered Education: Myth or Reality?</a:t>
            </a:r>
            <a:endParaRPr lang="en-US"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
        <p:nvSpPr>
          <p:cNvPr id="3" name="Subtitle 2"/>
          <p:cNvSpPr>
            <a:spLocks noGrp="1"/>
          </p:cNvSpPr>
          <p:nvPr>
            <p:ph type="subTitle" idx="1"/>
          </p:nvPr>
        </p:nvSpPr>
        <p:spPr>
          <a:xfrm>
            <a:off x="1371600" y="4276514"/>
            <a:ext cx="6400800" cy="1752600"/>
          </a:xfrm>
        </p:spPr>
        <p:txBody>
          <a:bodyPr>
            <a:normAutofit fontScale="85000" lnSpcReduction="20000"/>
            <a:scene3d>
              <a:camera prst="orthographicFront"/>
              <a:lightRig rig="glow" dir="tl">
                <a:rot lat="0" lon="0" rev="5400000"/>
              </a:lightRig>
            </a:scene3d>
            <a:sp3d contourW="12700">
              <a:bevelT w="25400" h="25400"/>
              <a:contourClr>
                <a:schemeClr val="accent6">
                  <a:shade val="73000"/>
                </a:schemeClr>
              </a:contourClr>
            </a:sp3d>
          </a:bodyPr>
          <a:lstStyle/>
          <a:p>
            <a:r>
              <a:rPr lang="en-US"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Tatyana Sumner</a:t>
            </a:r>
          </a:p>
          <a:p>
            <a:r>
              <a:rPr lang="en-US"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Fall 2012</a:t>
            </a:r>
          </a:p>
          <a:p>
            <a:r>
              <a:rPr lang="en-US"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ED.7201.T</a:t>
            </a:r>
          </a:p>
          <a:p>
            <a:r>
              <a:rPr lang="en-US"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Action </a:t>
            </a:r>
            <a:r>
              <a:rPr lang="en-US" b="1"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Research </a:t>
            </a:r>
            <a:r>
              <a:rPr lang="en-US" b="1"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Final </a:t>
            </a:r>
            <a:r>
              <a:rPr lang="en-US"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Presentation</a:t>
            </a:r>
            <a:endParaRPr lang="en-US"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Tree>
    <p:extLst>
      <p:ext uri="{BB962C8B-B14F-4D97-AF65-F5344CB8AC3E}">
        <p14:creationId xmlns:p14="http://schemas.microsoft.com/office/powerpoint/2010/main" val="3961309471"/>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33547" y="177998"/>
            <a:ext cx="5376441" cy="664152"/>
          </a:xfrm>
        </p:spPr>
        <p:txBody>
          <a:bodyPr>
            <a:normAutofit/>
          </a:bodyPr>
          <a:lstStyle/>
          <a:p>
            <a:r>
              <a:rPr lang="en-US" sz="36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Theories</a:t>
            </a:r>
            <a:endParaRPr lang="en-US" sz="36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
        <p:nvSpPr>
          <p:cNvPr id="3" name="Content Placeholder 2"/>
          <p:cNvSpPr>
            <a:spLocks noGrp="1"/>
          </p:cNvSpPr>
          <p:nvPr>
            <p:ph idx="1"/>
          </p:nvPr>
        </p:nvSpPr>
        <p:spPr>
          <a:xfrm>
            <a:off x="457200" y="2809680"/>
            <a:ext cx="8229600" cy="3897832"/>
          </a:xfrm>
        </p:spPr>
        <p:txBody>
          <a:bodyPr>
            <a:normAutofit fontScale="62500" lnSpcReduction="20000"/>
          </a:bodyPr>
          <a:lstStyle/>
          <a:p>
            <a:pPr>
              <a:lnSpc>
                <a:spcPct val="120000"/>
              </a:lnSpc>
            </a:pPr>
            <a:r>
              <a:rPr lang="en-US" u="sng" dirty="0" smtClean="0">
                <a:latin typeface="Calibri"/>
                <a:cs typeface="Calibri"/>
              </a:rPr>
              <a:t>Stereotype Threats </a:t>
            </a:r>
            <a:r>
              <a:rPr lang="en-US" dirty="0" smtClean="0">
                <a:latin typeface="Calibri"/>
                <a:cs typeface="Calibri"/>
              </a:rPr>
              <a:t>– a psychological fear of being judged based on a negative stereotype creates extra stress that disrupts and undermines women’s performance in the circumstances.  This theory has been applied to education and gendered mathematics stereotypes.  </a:t>
            </a:r>
            <a:r>
              <a:rPr lang="en-US" dirty="0" smtClean="0">
                <a:latin typeface="Calibri"/>
                <a:cs typeface="Calibri"/>
              </a:rPr>
              <a:t>(</a:t>
            </a:r>
            <a:r>
              <a:rPr lang="en-US" dirty="0">
                <a:latin typeface="Calibri"/>
                <a:cs typeface="Calibri"/>
              </a:rPr>
              <a:t>Shapiro &amp; Williams, </a:t>
            </a:r>
            <a:r>
              <a:rPr lang="en-US" dirty="0" smtClean="0">
                <a:latin typeface="Calibri"/>
                <a:cs typeface="Calibri"/>
              </a:rPr>
              <a:t>2012; </a:t>
            </a:r>
            <a:r>
              <a:rPr lang="en-US" dirty="0" smtClean="0">
                <a:latin typeface="Calibri"/>
                <a:cs typeface="Calibri"/>
              </a:rPr>
              <a:t>Spencer et al., 1998; </a:t>
            </a:r>
            <a:r>
              <a:rPr lang="en-US" dirty="0" err="1">
                <a:latin typeface="Calibri"/>
                <a:cs typeface="Calibri"/>
              </a:rPr>
              <a:t>Tomasetto</a:t>
            </a:r>
            <a:r>
              <a:rPr lang="en-US" dirty="0">
                <a:latin typeface="Calibri"/>
                <a:cs typeface="Calibri"/>
              </a:rPr>
              <a:t> et al., 2011</a:t>
            </a:r>
            <a:r>
              <a:rPr lang="en-US" dirty="0">
                <a:latin typeface="Calibri"/>
                <a:cs typeface="Calibri"/>
              </a:rPr>
              <a:t> </a:t>
            </a:r>
            <a:r>
              <a:rPr lang="en-US" dirty="0" smtClean="0">
                <a:latin typeface="Calibri"/>
                <a:cs typeface="Calibri"/>
              </a:rPr>
              <a:t>)</a:t>
            </a:r>
            <a:endParaRPr lang="en-US" dirty="0" smtClean="0">
              <a:latin typeface="Calibri"/>
              <a:cs typeface="Calibri"/>
            </a:endParaRPr>
          </a:p>
          <a:p>
            <a:pPr>
              <a:lnSpc>
                <a:spcPct val="120000"/>
              </a:lnSpc>
            </a:pPr>
            <a:endParaRPr lang="en-US" dirty="0" smtClean="0">
              <a:latin typeface="Calibri"/>
              <a:cs typeface="Calibri"/>
            </a:endParaRPr>
          </a:p>
          <a:p>
            <a:pPr>
              <a:lnSpc>
                <a:spcPct val="120000"/>
              </a:lnSpc>
            </a:pPr>
            <a:r>
              <a:rPr lang="en-US" u="sng" dirty="0" smtClean="0">
                <a:latin typeface="Calibri"/>
                <a:cs typeface="Calibri"/>
              </a:rPr>
              <a:t>Nature and Nurture </a:t>
            </a:r>
            <a:r>
              <a:rPr lang="en-US" dirty="0" smtClean="0">
                <a:latin typeface="Calibri"/>
                <a:cs typeface="Calibri"/>
              </a:rPr>
              <a:t>- While there was a lot of debate whether biological or social difference attribute to educational gaps in children’s academics, Robert </a:t>
            </a:r>
            <a:r>
              <a:rPr lang="en-US" dirty="0" err="1" smtClean="0">
                <a:latin typeface="Calibri"/>
                <a:cs typeface="Calibri"/>
              </a:rPr>
              <a:t>Plomin</a:t>
            </a:r>
            <a:r>
              <a:rPr lang="en-US" dirty="0" smtClean="0">
                <a:latin typeface="Calibri"/>
                <a:cs typeface="Calibri"/>
              </a:rPr>
              <a:t> proposed that both elements, nature and nurture, must have equal or near-equal contribution to the differences observed in the development and educational studies. (Campbell, Verna, &amp; O’Connor-</a:t>
            </a:r>
            <a:r>
              <a:rPr lang="en-US" dirty="0" err="1" smtClean="0">
                <a:latin typeface="Calibri"/>
                <a:cs typeface="Calibri"/>
              </a:rPr>
              <a:t>Petruso</a:t>
            </a:r>
            <a:r>
              <a:rPr lang="en-US" dirty="0" smtClean="0">
                <a:latin typeface="Calibri"/>
                <a:cs typeface="Calibri"/>
              </a:rPr>
              <a:t>, </a:t>
            </a:r>
            <a:r>
              <a:rPr lang="en-US" dirty="0" smtClean="0">
                <a:latin typeface="Calibri"/>
                <a:cs typeface="Calibri"/>
              </a:rPr>
              <a:t>2004; </a:t>
            </a:r>
            <a:r>
              <a:rPr lang="en-US" dirty="0">
                <a:latin typeface="Calibri"/>
                <a:cs typeface="Calibri"/>
              </a:rPr>
              <a:t>Pearce, 2003; </a:t>
            </a:r>
            <a:r>
              <a:rPr lang="en-US" dirty="0" err="1">
                <a:latin typeface="Calibri"/>
                <a:cs typeface="Calibri"/>
              </a:rPr>
              <a:t>Spinath</a:t>
            </a:r>
            <a:r>
              <a:rPr lang="en-US" dirty="0">
                <a:latin typeface="Calibri"/>
                <a:cs typeface="Calibri"/>
              </a:rPr>
              <a:t>, </a:t>
            </a:r>
            <a:r>
              <a:rPr lang="en-US" dirty="0" err="1">
                <a:latin typeface="Calibri"/>
                <a:cs typeface="Calibri"/>
              </a:rPr>
              <a:t>Spinath</a:t>
            </a:r>
            <a:r>
              <a:rPr lang="en-US" dirty="0">
                <a:latin typeface="Calibri"/>
                <a:cs typeface="Calibri"/>
              </a:rPr>
              <a:t>, &amp; </a:t>
            </a:r>
            <a:r>
              <a:rPr lang="en-US" dirty="0" err="1">
                <a:latin typeface="Calibri"/>
                <a:cs typeface="Calibri"/>
              </a:rPr>
              <a:t>Plomin</a:t>
            </a:r>
            <a:r>
              <a:rPr lang="en-US" dirty="0">
                <a:latin typeface="Calibri"/>
                <a:cs typeface="Calibri"/>
              </a:rPr>
              <a:t>, 2008</a:t>
            </a:r>
            <a:r>
              <a:rPr lang="en-US" dirty="0">
                <a:latin typeface="Calibri"/>
                <a:cs typeface="Calibri"/>
              </a:rPr>
              <a:t> </a:t>
            </a:r>
            <a:r>
              <a:rPr lang="en-US" dirty="0" smtClean="0">
                <a:latin typeface="Calibri"/>
                <a:cs typeface="Calibri"/>
              </a:rPr>
              <a:t>)</a:t>
            </a:r>
            <a:endParaRPr lang="en-US" dirty="0" smtClean="0">
              <a:latin typeface="Calibri"/>
              <a:cs typeface="Calibri"/>
            </a:endParaRPr>
          </a:p>
        </p:txBody>
      </p:sp>
      <p:pic>
        <p:nvPicPr>
          <p:cNvPr id="5" name="Picture 4"/>
          <p:cNvPicPr>
            <a:picLocks noChangeAspect="1"/>
          </p:cNvPicPr>
          <p:nvPr/>
        </p:nvPicPr>
        <p:blipFill>
          <a:blip r:embed="rId2"/>
          <a:stretch>
            <a:fillRect/>
          </a:stretch>
        </p:blipFill>
        <p:spPr>
          <a:xfrm>
            <a:off x="301860" y="137381"/>
            <a:ext cx="2032000" cy="2540000"/>
          </a:xfrm>
          <a:prstGeom prst="rect">
            <a:avLst/>
          </a:prstGeom>
        </p:spPr>
      </p:pic>
    </p:spTree>
    <p:extLst>
      <p:ext uri="{BB962C8B-B14F-4D97-AF65-F5344CB8AC3E}">
        <p14:creationId xmlns:p14="http://schemas.microsoft.com/office/powerpoint/2010/main" val="3207099978"/>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53083" y="150387"/>
            <a:ext cx="6395013" cy="719374"/>
          </a:xfrm>
        </p:spPr>
        <p:txBody>
          <a:bodyPr>
            <a:normAutofit/>
          </a:bodyPr>
          <a:lstStyle/>
          <a:p>
            <a:r>
              <a:rPr lang="en-US" sz="36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Hypotheses Statements</a:t>
            </a:r>
            <a:endParaRPr lang="en-US" sz="36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pic>
        <p:nvPicPr>
          <p:cNvPr id="4" name="Picture 3"/>
          <p:cNvPicPr>
            <a:picLocks noChangeAspect="1"/>
          </p:cNvPicPr>
          <p:nvPr/>
        </p:nvPicPr>
        <p:blipFill>
          <a:blip r:embed="rId2"/>
          <a:stretch>
            <a:fillRect/>
          </a:stretch>
        </p:blipFill>
        <p:spPr>
          <a:xfrm>
            <a:off x="116655" y="150387"/>
            <a:ext cx="2853807" cy="2160173"/>
          </a:xfrm>
          <a:prstGeom prst="rect">
            <a:avLst/>
          </a:prstGeom>
        </p:spPr>
      </p:pic>
      <p:sp>
        <p:nvSpPr>
          <p:cNvPr id="3" name="Content Placeholder 2"/>
          <p:cNvSpPr>
            <a:spLocks noGrp="1"/>
          </p:cNvSpPr>
          <p:nvPr>
            <p:ph idx="1"/>
          </p:nvPr>
        </p:nvSpPr>
        <p:spPr>
          <a:xfrm>
            <a:off x="457200" y="2473974"/>
            <a:ext cx="8229600" cy="4175344"/>
          </a:xfrm>
        </p:spPr>
        <p:txBody>
          <a:bodyPr>
            <a:normAutofit fontScale="62500" lnSpcReduction="20000"/>
          </a:bodyPr>
          <a:lstStyle/>
          <a:p>
            <a:pPr marL="514350" indent="-514350">
              <a:lnSpc>
                <a:spcPct val="130000"/>
              </a:lnSpc>
              <a:buFont typeface="+mj-lt"/>
              <a:buAutoNum type="arabicPeriod"/>
            </a:pPr>
            <a:r>
              <a:rPr lang="en-US" dirty="0" smtClean="0">
                <a:cs typeface="Arial"/>
              </a:rPr>
              <a:t>By </a:t>
            </a:r>
            <a:r>
              <a:rPr lang="en-US" dirty="0">
                <a:cs typeface="Arial"/>
              </a:rPr>
              <a:t>creating teams of two (1 boy and 1 girl) during mathematics instruction for the duration of the whole day, twice a week, for the period of 10 weeks, in a classroom of </a:t>
            </a:r>
            <a:r>
              <a:rPr lang="en-US" dirty="0" smtClean="0">
                <a:cs typeface="Arial"/>
              </a:rPr>
              <a:t>12 </a:t>
            </a:r>
            <a:r>
              <a:rPr lang="en-US" dirty="0" smtClean="0">
                <a:cs typeface="Arial"/>
              </a:rPr>
              <a:t>students </a:t>
            </a:r>
            <a:r>
              <a:rPr lang="en-US" dirty="0" smtClean="0">
                <a:cs typeface="Arial"/>
              </a:rPr>
              <a:t>(6 </a:t>
            </a:r>
            <a:r>
              <a:rPr lang="en-US" dirty="0" smtClean="0">
                <a:cs typeface="Arial"/>
              </a:rPr>
              <a:t>boys, </a:t>
            </a:r>
            <a:r>
              <a:rPr lang="en-US" dirty="0" smtClean="0">
                <a:cs typeface="Arial"/>
              </a:rPr>
              <a:t>6 </a:t>
            </a:r>
            <a:r>
              <a:rPr lang="en-US" dirty="0" smtClean="0">
                <a:cs typeface="Arial"/>
              </a:rPr>
              <a:t>girls) </a:t>
            </a:r>
            <a:r>
              <a:rPr lang="en-US" dirty="0">
                <a:cs typeface="Arial"/>
              </a:rPr>
              <a:t>in an elementary school of Brooklyn, NY, will improve girls’ attitudes toward mathematics.  </a:t>
            </a:r>
          </a:p>
          <a:p>
            <a:pPr>
              <a:lnSpc>
                <a:spcPct val="130000"/>
              </a:lnSpc>
            </a:pPr>
            <a:endParaRPr lang="en-US" dirty="0">
              <a:cs typeface="Arial"/>
            </a:endParaRPr>
          </a:p>
          <a:p>
            <a:pPr marL="514350" indent="-514350">
              <a:lnSpc>
                <a:spcPct val="130000"/>
              </a:lnSpc>
              <a:buFont typeface="+mj-lt"/>
              <a:buAutoNum type="arabicPeriod"/>
            </a:pPr>
            <a:r>
              <a:rPr lang="en-US" dirty="0" smtClean="0">
                <a:cs typeface="Arial"/>
              </a:rPr>
              <a:t>By </a:t>
            </a:r>
            <a:r>
              <a:rPr lang="en-US" dirty="0">
                <a:cs typeface="Arial"/>
              </a:rPr>
              <a:t>creating teams of two (1 boy and 1 girl) during mathematics instruction for the duration of the whole day, twice a week, for the period of 10 weeks, in a classroom of </a:t>
            </a:r>
            <a:r>
              <a:rPr lang="en-US" dirty="0" smtClean="0">
                <a:cs typeface="Arial"/>
              </a:rPr>
              <a:t>12 </a:t>
            </a:r>
            <a:r>
              <a:rPr lang="en-US" dirty="0">
                <a:cs typeface="Arial"/>
              </a:rPr>
              <a:t>students </a:t>
            </a:r>
            <a:r>
              <a:rPr lang="en-US" dirty="0" smtClean="0">
                <a:cs typeface="Arial"/>
              </a:rPr>
              <a:t>(6 </a:t>
            </a:r>
            <a:r>
              <a:rPr lang="en-US" dirty="0" smtClean="0">
                <a:cs typeface="Arial"/>
              </a:rPr>
              <a:t>boys, </a:t>
            </a:r>
            <a:r>
              <a:rPr lang="en-US" dirty="0" smtClean="0">
                <a:cs typeface="Arial"/>
              </a:rPr>
              <a:t>6 </a:t>
            </a:r>
            <a:r>
              <a:rPr lang="en-US" dirty="0" smtClean="0">
                <a:cs typeface="Arial"/>
              </a:rPr>
              <a:t>girls) in </a:t>
            </a:r>
            <a:r>
              <a:rPr lang="en-US" dirty="0">
                <a:cs typeface="Arial"/>
              </a:rPr>
              <a:t>an elementary school of Brooklyn, NY, will improve girls’ tests scores in mathematics. </a:t>
            </a:r>
          </a:p>
          <a:p>
            <a:endParaRPr lang="en-US" dirty="0"/>
          </a:p>
        </p:txBody>
      </p:sp>
    </p:spTree>
    <p:extLst>
      <p:ext uri="{BB962C8B-B14F-4D97-AF65-F5344CB8AC3E}">
        <p14:creationId xmlns:p14="http://schemas.microsoft.com/office/powerpoint/2010/main" val="2895400974"/>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62199" y="2426643"/>
            <a:ext cx="8229600" cy="1535264"/>
          </a:xfrm>
        </p:spPr>
        <p:txBody>
          <a:bodyPr>
            <a:normAutofit fontScale="85000" lnSpcReduction="10000"/>
          </a:bodyPr>
          <a:lstStyle/>
          <a:p>
            <a:r>
              <a:rPr lang="en-US" dirty="0" smtClean="0"/>
              <a:t>A small </a:t>
            </a:r>
            <a:r>
              <a:rPr lang="en-US" dirty="0"/>
              <a:t>group of 2</a:t>
            </a:r>
            <a:r>
              <a:rPr lang="en-US" baseline="30000" dirty="0"/>
              <a:t>nd</a:t>
            </a:r>
            <a:r>
              <a:rPr lang="en-US" dirty="0"/>
              <a:t> grade students, 6 boys and 6 girls, with an average age of 7 years old who attend elementary school X in Brooklyn, New York.  </a:t>
            </a:r>
            <a:endParaRPr lang="en-US" dirty="0" smtClean="0"/>
          </a:p>
          <a:p>
            <a:pPr marL="0" indent="0">
              <a:buNone/>
            </a:pPr>
            <a:endParaRPr lang="en-US" dirty="0"/>
          </a:p>
        </p:txBody>
      </p:sp>
      <p:sp>
        <p:nvSpPr>
          <p:cNvPr id="4" name="Title 1"/>
          <p:cNvSpPr txBox="1">
            <a:spLocks/>
          </p:cNvSpPr>
          <p:nvPr/>
        </p:nvSpPr>
        <p:spPr>
          <a:xfrm>
            <a:off x="2658869" y="1145331"/>
            <a:ext cx="6027931" cy="684175"/>
          </a:xfrm>
          <a:prstGeom prst="rect">
            <a:avLst/>
          </a:prstGeom>
        </p:spPr>
        <p:txBody>
          <a:bodyPr vert="horz" lIns="91440" tIns="45720" rIns="91440" bIns="45720" rtlCol="0" anchor="ctr">
            <a:normAutofit/>
            <a:scene3d>
              <a:camera prst="orthographicFront"/>
              <a:lightRig rig="glow" dir="tl">
                <a:rot lat="0" lon="0" rev="5400000"/>
              </a:lightRig>
            </a:scene3d>
            <a:sp3d contourW="12700">
              <a:bevelT w="25400" h="25400"/>
              <a:contourClr>
                <a:schemeClr val="accent6">
                  <a:shade val="73000"/>
                </a:schemeClr>
              </a:contourClr>
            </a:sp3d>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2400" b="1" i="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Participants</a:t>
            </a:r>
            <a:endParaRPr lang="en-US" sz="2400" b="1" i="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
        <p:nvSpPr>
          <p:cNvPr id="5" name="Title 1"/>
          <p:cNvSpPr txBox="1">
            <a:spLocks/>
          </p:cNvSpPr>
          <p:nvPr/>
        </p:nvSpPr>
        <p:spPr>
          <a:xfrm>
            <a:off x="2312456" y="119069"/>
            <a:ext cx="6831544" cy="684175"/>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36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Method</a:t>
            </a:r>
            <a:endParaRPr lang="en-US" sz="36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
        <p:nvSpPr>
          <p:cNvPr id="6" name="Title 1"/>
          <p:cNvSpPr txBox="1">
            <a:spLocks/>
          </p:cNvSpPr>
          <p:nvPr/>
        </p:nvSpPr>
        <p:spPr>
          <a:xfrm>
            <a:off x="2658869" y="3715689"/>
            <a:ext cx="6027931" cy="684175"/>
          </a:xfrm>
          <a:prstGeom prst="rect">
            <a:avLst/>
          </a:prstGeom>
        </p:spPr>
        <p:txBody>
          <a:bodyPr vert="horz" lIns="91440" tIns="45720" rIns="91440" bIns="45720" rtlCol="0" anchor="ctr">
            <a:normAutofit/>
            <a:scene3d>
              <a:camera prst="orthographicFront"/>
              <a:lightRig rig="glow" dir="tl">
                <a:rot lat="0" lon="0" rev="5400000"/>
              </a:lightRig>
            </a:scene3d>
            <a:sp3d contourW="12700">
              <a:bevelT w="25400" h="25400"/>
              <a:contourClr>
                <a:schemeClr val="accent6">
                  <a:shade val="73000"/>
                </a:schemeClr>
              </a:contourClr>
            </a:sp3d>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2400" b="1" i="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Instruments</a:t>
            </a:r>
            <a:endParaRPr lang="en-US" sz="2400" b="1" i="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
        <p:nvSpPr>
          <p:cNvPr id="7" name="TextBox 6"/>
          <p:cNvSpPr txBox="1"/>
          <p:nvPr/>
        </p:nvSpPr>
        <p:spPr>
          <a:xfrm>
            <a:off x="277793" y="4583707"/>
            <a:ext cx="3942006" cy="1869177"/>
          </a:xfrm>
          <a:prstGeom prst="rect">
            <a:avLst/>
          </a:prstGeom>
          <a:noFill/>
        </p:spPr>
        <p:txBody>
          <a:bodyPr wrap="none" rtlCol="0">
            <a:normAutofit/>
          </a:bodyPr>
          <a:lstStyle/>
          <a:p>
            <a:pPr marL="285750" lvl="0" indent="-285750">
              <a:buFont typeface="Arial"/>
              <a:buChar char="•"/>
            </a:pPr>
            <a:r>
              <a:rPr lang="en-US" sz="2400" dirty="0"/>
              <a:t>Initial </a:t>
            </a:r>
            <a:r>
              <a:rPr lang="en-US" sz="2400" dirty="0" smtClean="0"/>
              <a:t>math </a:t>
            </a:r>
            <a:r>
              <a:rPr lang="en-US" sz="2400" dirty="0"/>
              <a:t>exam</a:t>
            </a:r>
          </a:p>
          <a:p>
            <a:pPr marL="285750" lvl="0" indent="-285750">
              <a:buFont typeface="Arial"/>
              <a:buChar char="•"/>
            </a:pPr>
            <a:r>
              <a:rPr lang="en-US" sz="2400" dirty="0"/>
              <a:t>Initial questionnaire</a:t>
            </a:r>
          </a:p>
          <a:p>
            <a:pPr marL="285750" lvl="0" indent="-285750">
              <a:buFont typeface="Arial"/>
              <a:buChar char="•"/>
            </a:pPr>
            <a:r>
              <a:rPr lang="en-US" sz="2400" dirty="0" smtClean="0"/>
              <a:t>End</a:t>
            </a:r>
            <a:r>
              <a:rPr lang="en-US" sz="2400" dirty="0"/>
              <a:t>-of-study </a:t>
            </a:r>
            <a:r>
              <a:rPr lang="en-US" sz="2400" dirty="0" smtClean="0"/>
              <a:t>math </a:t>
            </a:r>
            <a:r>
              <a:rPr lang="en-US" sz="2400" dirty="0"/>
              <a:t>exam</a:t>
            </a:r>
          </a:p>
          <a:p>
            <a:pPr marL="285750" lvl="0" indent="-285750">
              <a:buFont typeface="Arial"/>
              <a:buChar char="•"/>
            </a:pPr>
            <a:r>
              <a:rPr lang="en-US" sz="2400" dirty="0"/>
              <a:t>End-of-study questionnaire</a:t>
            </a:r>
          </a:p>
          <a:p>
            <a:endParaRPr lang="en-US" dirty="0"/>
          </a:p>
        </p:txBody>
      </p:sp>
      <p:sp>
        <p:nvSpPr>
          <p:cNvPr id="8" name="TextBox 7"/>
          <p:cNvSpPr txBox="1"/>
          <p:nvPr/>
        </p:nvSpPr>
        <p:spPr>
          <a:xfrm>
            <a:off x="4649992" y="3961907"/>
            <a:ext cx="3942006" cy="2490977"/>
          </a:xfrm>
          <a:prstGeom prst="rect">
            <a:avLst/>
          </a:prstGeom>
          <a:noFill/>
        </p:spPr>
        <p:txBody>
          <a:bodyPr wrap="none" rtlCol="0">
            <a:normAutofit/>
          </a:bodyPr>
          <a:lstStyle/>
          <a:p>
            <a:endParaRPr lang="en-US" dirty="0"/>
          </a:p>
        </p:txBody>
      </p:sp>
      <p:sp>
        <p:nvSpPr>
          <p:cNvPr id="9" name="Rectangle 8"/>
          <p:cNvSpPr/>
          <p:nvPr/>
        </p:nvSpPr>
        <p:spPr>
          <a:xfrm>
            <a:off x="4219799" y="4486088"/>
            <a:ext cx="4572000" cy="2033537"/>
          </a:xfrm>
          <a:prstGeom prst="rect">
            <a:avLst/>
          </a:prstGeom>
        </p:spPr>
        <p:txBody>
          <a:bodyPr>
            <a:normAutofit/>
          </a:bodyPr>
          <a:lstStyle/>
          <a:p>
            <a:pPr marL="342900" lvl="0" indent="-342900">
              <a:buFont typeface="Arial"/>
              <a:buChar char="•"/>
            </a:pPr>
            <a:r>
              <a:rPr lang="en-US" sz="2400" dirty="0"/>
              <a:t>Cooperative pair-activity lesson plans </a:t>
            </a:r>
            <a:endParaRPr lang="en-US" sz="2400" dirty="0" smtClean="0"/>
          </a:p>
          <a:p>
            <a:pPr marL="800100" lvl="1" indent="-342900">
              <a:buFont typeface="Arial"/>
              <a:buChar char="•"/>
            </a:pPr>
            <a:r>
              <a:rPr lang="en-US" sz="2400" dirty="0" smtClean="0"/>
              <a:t>Instructions</a:t>
            </a:r>
            <a:endParaRPr lang="en-US" sz="2400" dirty="0"/>
          </a:p>
          <a:p>
            <a:pPr marL="800100" lvl="1" indent="-342900">
              <a:buFont typeface="Arial"/>
              <a:buChar char="•"/>
            </a:pPr>
            <a:r>
              <a:rPr lang="en-US" sz="2400" dirty="0" err="1"/>
              <a:t>Manipulatives</a:t>
            </a:r>
            <a:endParaRPr lang="en-US" sz="2400" dirty="0"/>
          </a:p>
          <a:p>
            <a:pPr marL="800100" lvl="1" indent="-342900">
              <a:buFont typeface="Arial"/>
              <a:buChar char="•"/>
            </a:pPr>
            <a:r>
              <a:rPr lang="en-US" sz="2400" dirty="0"/>
              <a:t>Exercise</a:t>
            </a:r>
          </a:p>
        </p:txBody>
      </p:sp>
      <p:pic>
        <p:nvPicPr>
          <p:cNvPr id="10" name="Picture 9"/>
          <p:cNvPicPr>
            <a:picLocks noChangeAspect="1"/>
          </p:cNvPicPr>
          <p:nvPr/>
        </p:nvPicPr>
        <p:blipFill>
          <a:blip r:embed="rId2"/>
          <a:stretch>
            <a:fillRect/>
          </a:stretch>
        </p:blipFill>
        <p:spPr>
          <a:xfrm>
            <a:off x="482600" y="119069"/>
            <a:ext cx="2692170" cy="2261065"/>
          </a:xfrm>
          <a:prstGeom prst="rect">
            <a:avLst/>
          </a:prstGeom>
        </p:spPr>
      </p:pic>
    </p:spTree>
    <p:extLst>
      <p:ext uri="{BB962C8B-B14F-4D97-AF65-F5344CB8AC3E}">
        <p14:creationId xmlns:p14="http://schemas.microsoft.com/office/powerpoint/2010/main" val="2989303893"/>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98423" y="1036886"/>
            <a:ext cx="8730619" cy="5821114"/>
          </a:xfrm>
        </p:spPr>
        <p:txBody>
          <a:bodyPr>
            <a:noAutofit/>
          </a:bodyPr>
          <a:lstStyle/>
          <a:p>
            <a:pPr marL="0" indent="0">
              <a:buNone/>
            </a:pPr>
            <a:r>
              <a:rPr lang="en-US" sz="1300" dirty="0"/>
              <a:t>Dear Parent/Guardian,</a:t>
            </a:r>
          </a:p>
          <a:p>
            <a:pPr marL="0" indent="0">
              <a:lnSpc>
                <a:spcPct val="60000"/>
              </a:lnSpc>
              <a:buNone/>
            </a:pPr>
            <a:r>
              <a:rPr lang="en-US" sz="1300" dirty="0"/>
              <a:t> </a:t>
            </a:r>
          </a:p>
          <a:p>
            <a:pPr marL="0" indent="0">
              <a:buNone/>
            </a:pPr>
            <a:r>
              <a:rPr lang="en-US" sz="1300" dirty="0"/>
              <a:t>I am currently a student at Brooklyn College in the process of completing a Childhood Education Masters Program.  As part of our curriculum, I am conducting an action research to determine possible beneficial effects of peer-assisted and co-educational learning instructional strategies on achievement in and attitude toward mathematics among boys and girls.  Therefore, I am requesting your permission to have your child participate in the implementation of aforementioned instructional strategies and to use your child’s data that is relative to the research.   </a:t>
            </a:r>
          </a:p>
          <a:p>
            <a:pPr marL="0" indent="0">
              <a:lnSpc>
                <a:spcPct val="80000"/>
              </a:lnSpc>
              <a:buNone/>
            </a:pPr>
            <a:r>
              <a:rPr lang="en-US" sz="1300" dirty="0"/>
              <a:t> </a:t>
            </a:r>
          </a:p>
          <a:p>
            <a:pPr marL="0" indent="0">
              <a:buNone/>
            </a:pPr>
            <a:r>
              <a:rPr lang="en-US" sz="1300" dirty="0"/>
              <a:t>All instruction will be administered during your child’s regular classroom time, following the scheduled curriculum objectives.  Students will be given a mathematics test and a survey before and after implementation of the new instructional strategies.  Data collected from these sources will be reported as group findings; therefore, all participants’ names and other information will remain anonymous.   Additionally, at the end of the research I will gladly provide final results upon request. </a:t>
            </a:r>
          </a:p>
          <a:p>
            <a:pPr marL="0" indent="0">
              <a:lnSpc>
                <a:spcPct val="70000"/>
              </a:lnSpc>
              <a:buNone/>
            </a:pPr>
            <a:r>
              <a:rPr lang="en-US" sz="1300" dirty="0"/>
              <a:t> </a:t>
            </a:r>
          </a:p>
          <a:p>
            <a:pPr marL="0" indent="0">
              <a:buNone/>
            </a:pPr>
            <a:r>
              <a:rPr lang="en-US" sz="1300" dirty="0"/>
              <a:t>If you have any additional questions or concerns please feel free to contact me by email </a:t>
            </a:r>
            <a:r>
              <a:rPr lang="en-US" sz="1300" u="sng" dirty="0">
                <a:hlinkClick r:id="rId2"/>
              </a:rPr>
              <a:t>vedmochka81@gmail.com</a:t>
            </a:r>
            <a:endParaRPr lang="en-US" sz="1300" dirty="0"/>
          </a:p>
          <a:p>
            <a:pPr marL="0" indent="0">
              <a:lnSpc>
                <a:spcPct val="60000"/>
              </a:lnSpc>
              <a:buNone/>
            </a:pPr>
            <a:r>
              <a:rPr lang="en-US" sz="1300" dirty="0"/>
              <a:t> </a:t>
            </a:r>
          </a:p>
          <a:p>
            <a:pPr marL="0" indent="0">
              <a:buNone/>
            </a:pPr>
            <a:r>
              <a:rPr lang="en-US" sz="1300" dirty="0"/>
              <a:t>Thank you in advance for your support!</a:t>
            </a:r>
          </a:p>
          <a:p>
            <a:pPr marL="0" indent="0">
              <a:buNone/>
            </a:pPr>
            <a:r>
              <a:rPr lang="en-US" sz="1300" dirty="0"/>
              <a:t> </a:t>
            </a:r>
            <a:r>
              <a:rPr lang="en-US" sz="1300" dirty="0" smtClean="0"/>
              <a:t>Sincerely</a:t>
            </a:r>
            <a:r>
              <a:rPr lang="en-US" sz="1300" dirty="0"/>
              <a:t>,</a:t>
            </a:r>
          </a:p>
          <a:p>
            <a:pPr marL="0" indent="0">
              <a:buNone/>
            </a:pPr>
            <a:r>
              <a:rPr lang="en-US" sz="1300" dirty="0"/>
              <a:t>Tatyana </a:t>
            </a:r>
            <a:r>
              <a:rPr lang="en-US" sz="1300" dirty="0" smtClean="0"/>
              <a:t>Sumner</a:t>
            </a:r>
            <a:endParaRPr lang="en-US" sz="1300" dirty="0"/>
          </a:p>
          <a:p>
            <a:pPr marL="0" indent="0">
              <a:buNone/>
            </a:pPr>
            <a:r>
              <a:rPr lang="en-US" sz="1300" dirty="0"/>
              <a:t> </a:t>
            </a:r>
          </a:p>
          <a:p>
            <a:pPr marL="0" indent="0">
              <a:buNone/>
            </a:pPr>
            <a:r>
              <a:rPr lang="en-US" sz="1300" dirty="0"/>
              <a:t>I agree to my child,  ________________________________________, participating in </a:t>
            </a:r>
            <a:r>
              <a:rPr lang="en-US" sz="1300" dirty="0"/>
              <a:t>the action research described above.   </a:t>
            </a:r>
            <a:endParaRPr lang="en-US" sz="1300" dirty="0"/>
          </a:p>
          <a:p>
            <a:pPr marL="0" indent="0">
              <a:buNone/>
            </a:pPr>
            <a:r>
              <a:rPr lang="en-US" sz="1300" dirty="0"/>
              <a:t>					(student’s </a:t>
            </a:r>
            <a:r>
              <a:rPr lang="en-US" sz="1300" dirty="0" smtClean="0"/>
              <a:t>name) </a:t>
            </a:r>
            <a:r>
              <a:rPr lang="en-US" sz="1300" dirty="0"/>
              <a:t> </a:t>
            </a:r>
          </a:p>
          <a:p>
            <a:pPr marL="0" indent="0">
              <a:buNone/>
            </a:pPr>
            <a:r>
              <a:rPr lang="en-US" sz="1300" dirty="0"/>
              <a:t>I do NOT agree to my child, </a:t>
            </a:r>
            <a:r>
              <a:rPr lang="en-US" sz="1300" dirty="0" smtClean="0"/>
              <a:t>__________________________________________</a:t>
            </a:r>
            <a:r>
              <a:rPr lang="en-US" sz="1300" dirty="0"/>
              <a:t>, participating in </a:t>
            </a:r>
            <a:r>
              <a:rPr lang="en-US" sz="1300" dirty="0"/>
              <a:t>the action research descried above. </a:t>
            </a:r>
            <a:endParaRPr lang="en-US" sz="1300" dirty="0"/>
          </a:p>
          <a:p>
            <a:pPr marL="0" indent="0">
              <a:buNone/>
            </a:pPr>
            <a:r>
              <a:rPr lang="en-US" sz="1300" dirty="0"/>
              <a:t>				</a:t>
            </a:r>
            <a:r>
              <a:rPr lang="en-US" sz="1300" dirty="0" smtClean="0"/>
              <a:t>         (</a:t>
            </a:r>
            <a:r>
              <a:rPr lang="en-US" sz="1300" dirty="0"/>
              <a:t>student’s name</a:t>
            </a:r>
            <a:r>
              <a:rPr lang="en-US" sz="1300" dirty="0" smtClean="0"/>
              <a:t>)</a:t>
            </a:r>
            <a:endParaRPr lang="en-US" sz="1300" dirty="0"/>
          </a:p>
          <a:p>
            <a:pPr marL="0" indent="0">
              <a:buNone/>
            </a:pPr>
            <a:r>
              <a:rPr lang="en-US" sz="1300" dirty="0"/>
              <a:t> </a:t>
            </a:r>
          </a:p>
          <a:p>
            <a:pPr marL="0" indent="0">
              <a:buNone/>
            </a:pPr>
            <a:r>
              <a:rPr lang="en-US" sz="1300" dirty="0"/>
              <a:t>Signature  of Parent/Guardian  ______________________________________  Date _________</a:t>
            </a:r>
          </a:p>
          <a:p>
            <a:pPr marL="0" indent="0">
              <a:buNone/>
            </a:pPr>
            <a:r>
              <a:rPr lang="en-US" sz="1300" dirty="0"/>
              <a:t> </a:t>
            </a:r>
          </a:p>
        </p:txBody>
      </p:sp>
      <p:sp>
        <p:nvSpPr>
          <p:cNvPr id="4" name="Title 1"/>
          <p:cNvSpPr txBox="1">
            <a:spLocks/>
          </p:cNvSpPr>
          <p:nvPr/>
        </p:nvSpPr>
        <p:spPr>
          <a:xfrm>
            <a:off x="2292614" y="593435"/>
            <a:ext cx="6636428" cy="478179"/>
          </a:xfrm>
          <a:prstGeom prst="rect">
            <a:avLst/>
          </a:prstGeom>
        </p:spPr>
        <p:txBody>
          <a:bodyPr vert="horz" lIns="91440" tIns="45720" rIns="91440" bIns="45720" rtlCol="0" anchor="ctr">
            <a:normAutofit/>
            <a:scene3d>
              <a:camera prst="orthographicFront"/>
              <a:lightRig rig="glow" dir="tl">
                <a:rot lat="0" lon="0" rev="5400000"/>
              </a:lightRig>
            </a:scene3d>
            <a:sp3d contourW="12700">
              <a:bevelT w="25400" h="25400"/>
              <a:contourClr>
                <a:schemeClr val="accent6">
                  <a:shade val="73000"/>
                </a:schemeClr>
              </a:contourClr>
            </a:sp3d>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2400" b="1" i="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Parental Consent Form</a:t>
            </a:r>
            <a:endParaRPr lang="en-US" sz="2400" b="1" i="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
        <p:nvSpPr>
          <p:cNvPr id="5" name="Title 1"/>
          <p:cNvSpPr txBox="1">
            <a:spLocks/>
          </p:cNvSpPr>
          <p:nvPr/>
        </p:nvSpPr>
        <p:spPr>
          <a:xfrm>
            <a:off x="2312456" y="13230"/>
            <a:ext cx="6831544" cy="684175"/>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36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Appendix A:</a:t>
            </a:r>
            <a:endParaRPr lang="en-US" sz="36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Tree>
    <p:extLst>
      <p:ext uri="{BB962C8B-B14F-4D97-AF65-F5344CB8AC3E}">
        <p14:creationId xmlns:p14="http://schemas.microsoft.com/office/powerpoint/2010/main" val="3008842010"/>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336" y="1071614"/>
            <a:ext cx="8677706" cy="5556518"/>
          </a:xfrm>
        </p:spPr>
        <p:txBody>
          <a:bodyPr>
            <a:normAutofit fontScale="25000" lnSpcReduction="20000"/>
          </a:bodyPr>
          <a:lstStyle/>
          <a:p>
            <a:pPr marL="0" indent="0">
              <a:buNone/>
            </a:pPr>
            <a:r>
              <a:rPr lang="en-US" sz="5200" dirty="0"/>
              <a:t>Dear Principal,</a:t>
            </a:r>
          </a:p>
          <a:p>
            <a:pPr marL="0" indent="0">
              <a:buNone/>
            </a:pPr>
            <a:r>
              <a:rPr lang="en-US" sz="5200" dirty="0"/>
              <a:t> </a:t>
            </a:r>
          </a:p>
          <a:p>
            <a:pPr marL="0" indent="0">
              <a:lnSpc>
                <a:spcPct val="120000"/>
              </a:lnSpc>
              <a:buNone/>
            </a:pPr>
            <a:r>
              <a:rPr lang="en-US" sz="5200" dirty="0"/>
              <a:t>I am currently a student at Brooklyn College in the process of completing a Childhood Education Masters Program.  As part of our curriculum, I am conducting an action research to determine possible beneficial effects of peer-assisted and co-educational learning instructional strategies on achievement in and attitude toward mathematics among boys and girls.  Therefore, I am requesting your permission to use one fourth-grade classroom in your school to implement the aforementioned instructional for the duration of the research. </a:t>
            </a:r>
          </a:p>
          <a:p>
            <a:pPr marL="0" indent="0">
              <a:lnSpc>
                <a:spcPct val="120000"/>
              </a:lnSpc>
              <a:buNone/>
            </a:pPr>
            <a:r>
              <a:rPr lang="en-US" sz="5200" dirty="0"/>
              <a:t> </a:t>
            </a:r>
          </a:p>
          <a:p>
            <a:pPr marL="0" indent="0">
              <a:lnSpc>
                <a:spcPct val="120000"/>
              </a:lnSpc>
              <a:buNone/>
            </a:pPr>
            <a:r>
              <a:rPr lang="en-US" sz="5200" dirty="0"/>
              <a:t>All instruction will be administered during regular classroom time, following the scheduled curriculum objectives.  Modified instruction will take place 3 times a week for the period of 6 weeks. Students will be given a mathematics test and a survey before and after implementation of the new instructional strategies.  Data collected from these sources will be reported as group findings; therefore, all participants’ names and other information will remain anonymous.   Additionally, at the end of the research I will gladly provide final results upon request. </a:t>
            </a:r>
          </a:p>
          <a:p>
            <a:pPr marL="0" indent="0">
              <a:buNone/>
            </a:pPr>
            <a:r>
              <a:rPr lang="en-US" sz="5200" dirty="0"/>
              <a:t> </a:t>
            </a:r>
          </a:p>
          <a:p>
            <a:pPr marL="0" indent="0">
              <a:buNone/>
            </a:pPr>
            <a:r>
              <a:rPr lang="en-US" sz="5200" dirty="0"/>
              <a:t>If you have any additional questions or concerns please feel free to contact me by email </a:t>
            </a:r>
            <a:r>
              <a:rPr lang="en-US" sz="5200" u="sng" dirty="0">
                <a:hlinkClick r:id="rId2"/>
              </a:rPr>
              <a:t>vedmochka81@gmail.com</a:t>
            </a:r>
            <a:endParaRPr lang="en-US" sz="5200" dirty="0"/>
          </a:p>
          <a:p>
            <a:pPr marL="0" indent="0">
              <a:buNone/>
            </a:pPr>
            <a:r>
              <a:rPr lang="en-US" sz="5200" dirty="0"/>
              <a:t> </a:t>
            </a:r>
          </a:p>
          <a:p>
            <a:pPr marL="0" indent="0">
              <a:buNone/>
            </a:pPr>
            <a:r>
              <a:rPr lang="en-US" sz="5200" dirty="0"/>
              <a:t>Thank you in advance for your support!</a:t>
            </a:r>
          </a:p>
          <a:p>
            <a:pPr marL="0" indent="0">
              <a:buNone/>
            </a:pPr>
            <a:r>
              <a:rPr lang="en-US" sz="5200" dirty="0"/>
              <a:t> </a:t>
            </a:r>
          </a:p>
          <a:p>
            <a:pPr marL="0" indent="0">
              <a:buNone/>
            </a:pPr>
            <a:r>
              <a:rPr lang="en-US" sz="5200" dirty="0"/>
              <a:t>Sincerely,</a:t>
            </a:r>
          </a:p>
          <a:p>
            <a:pPr marL="0" indent="0">
              <a:buNone/>
            </a:pPr>
            <a:r>
              <a:rPr lang="en-US" sz="5200" dirty="0"/>
              <a:t>Tatyana Sumner</a:t>
            </a:r>
          </a:p>
          <a:p>
            <a:pPr marL="0" indent="0">
              <a:buNone/>
            </a:pPr>
            <a:r>
              <a:rPr lang="en-US" sz="5200" dirty="0"/>
              <a:t> </a:t>
            </a:r>
          </a:p>
          <a:p>
            <a:pPr marL="0" indent="0">
              <a:buNone/>
            </a:pPr>
            <a:r>
              <a:rPr lang="en-US" sz="5200" dirty="0"/>
              <a:t> </a:t>
            </a:r>
          </a:p>
          <a:p>
            <a:pPr marL="0" indent="0">
              <a:buNone/>
            </a:pPr>
            <a:r>
              <a:rPr lang="en-US" sz="5200" dirty="0"/>
              <a:t>I, _______________________________________________, give permission to Tatyana Sumner to use one (1) fourth-grade classroom for the action research as described above. </a:t>
            </a:r>
          </a:p>
          <a:p>
            <a:pPr marL="0" indent="0">
              <a:buNone/>
            </a:pPr>
            <a:r>
              <a:rPr lang="en-US" sz="5200" dirty="0"/>
              <a:t> </a:t>
            </a:r>
          </a:p>
          <a:p>
            <a:pPr marL="0" indent="0">
              <a:buNone/>
            </a:pPr>
            <a:r>
              <a:rPr lang="en-US" sz="5200" dirty="0"/>
              <a:t> </a:t>
            </a:r>
          </a:p>
          <a:p>
            <a:pPr marL="0" indent="0">
              <a:buNone/>
            </a:pPr>
            <a:r>
              <a:rPr lang="en-US" sz="5200" dirty="0"/>
              <a:t>Signature of Principal ________________________________________  Date ______________</a:t>
            </a:r>
          </a:p>
          <a:p>
            <a:pPr marL="0" indent="0">
              <a:buNone/>
            </a:pPr>
            <a:endParaRPr lang="en-US" dirty="0"/>
          </a:p>
        </p:txBody>
      </p:sp>
      <p:sp>
        <p:nvSpPr>
          <p:cNvPr id="4" name="Title 1"/>
          <p:cNvSpPr txBox="1">
            <a:spLocks/>
          </p:cNvSpPr>
          <p:nvPr/>
        </p:nvSpPr>
        <p:spPr>
          <a:xfrm>
            <a:off x="2292614" y="593435"/>
            <a:ext cx="6636428" cy="478179"/>
          </a:xfrm>
          <a:prstGeom prst="rect">
            <a:avLst/>
          </a:prstGeom>
        </p:spPr>
        <p:txBody>
          <a:bodyPr vert="horz" lIns="91440" tIns="45720" rIns="91440" bIns="45720" rtlCol="0" anchor="ctr">
            <a:normAutofit/>
            <a:scene3d>
              <a:camera prst="orthographicFront"/>
              <a:lightRig rig="glow" dir="tl">
                <a:rot lat="0" lon="0" rev="5400000"/>
              </a:lightRig>
            </a:scene3d>
            <a:sp3d contourW="12700">
              <a:bevelT w="25400" h="25400"/>
              <a:contourClr>
                <a:schemeClr val="accent6">
                  <a:shade val="73000"/>
                </a:schemeClr>
              </a:contourClr>
            </a:sp3d>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2400" b="1" i="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Principal’s Consent Form</a:t>
            </a:r>
            <a:endParaRPr lang="en-US" sz="2400" b="1" i="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
        <p:nvSpPr>
          <p:cNvPr id="5" name="Title 1"/>
          <p:cNvSpPr txBox="1">
            <a:spLocks/>
          </p:cNvSpPr>
          <p:nvPr/>
        </p:nvSpPr>
        <p:spPr>
          <a:xfrm>
            <a:off x="2312456" y="13230"/>
            <a:ext cx="6831544" cy="684175"/>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36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Appendix </a:t>
            </a:r>
            <a:r>
              <a:rPr lang="en-US" sz="3600"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B</a:t>
            </a:r>
            <a:r>
              <a:rPr lang="en-US" sz="36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a:t>
            </a:r>
            <a:endParaRPr lang="en-US" sz="36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Tree>
    <p:extLst>
      <p:ext uri="{BB962C8B-B14F-4D97-AF65-F5344CB8AC3E}">
        <p14:creationId xmlns:p14="http://schemas.microsoft.com/office/powerpoint/2010/main" val="3477108960"/>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txBox="1">
            <a:spLocks/>
          </p:cNvSpPr>
          <p:nvPr/>
        </p:nvSpPr>
        <p:spPr>
          <a:xfrm>
            <a:off x="251336" y="1071614"/>
            <a:ext cx="8677706" cy="5688816"/>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300" dirty="0"/>
              <a:t>Dear Teacher,</a:t>
            </a:r>
          </a:p>
          <a:p>
            <a:pPr marL="0" indent="0">
              <a:buNone/>
            </a:pPr>
            <a:r>
              <a:rPr lang="en-US" sz="1300" dirty="0"/>
              <a:t> </a:t>
            </a:r>
          </a:p>
          <a:p>
            <a:pPr marL="0" indent="0">
              <a:buNone/>
            </a:pPr>
            <a:r>
              <a:rPr lang="en-US" sz="1300" dirty="0"/>
              <a:t>I am currently a student at Brooklyn College in the process of completing a Childhood Education Masters Program.  As part of our curriculum, I am conducting an action research to determine possible beneficial effects of peer-assisted and co-educational learning instructional strategies on achievement in and attitude toward mathematics among boys and girls.  Therefore, I am requesting your participation and cooperation to implement the aforementioned instructional strategies in your classroom for the duration of the research. </a:t>
            </a:r>
          </a:p>
          <a:p>
            <a:pPr marL="0" indent="0">
              <a:buNone/>
            </a:pPr>
            <a:r>
              <a:rPr lang="en-US" sz="1300" dirty="0"/>
              <a:t> </a:t>
            </a:r>
          </a:p>
          <a:p>
            <a:pPr marL="0" indent="0">
              <a:buNone/>
            </a:pPr>
            <a:r>
              <a:rPr lang="en-US" sz="1300" dirty="0"/>
              <a:t>All instruction will be administered during regular classroom time, following the scheduled curriculum objectives.  Modified instruction will take place 3 times a week for the period of 7 weeks. Students will be given a mathematics test and a survey before and after implementation of the new instructional strategies.  Data collected from these sources will be reported as group findings; therefore, all participants’ names and other information will remain anonymous.   Additionally, at the end of the research I will gladly provide final results upon request. </a:t>
            </a:r>
          </a:p>
          <a:p>
            <a:pPr marL="0" indent="0">
              <a:buNone/>
            </a:pPr>
            <a:r>
              <a:rPr lang="en-US" sz="1300" dirty="0"/>
              <a:t> </a:t>
            </a:r>
          </a:p>
          <a:p>
            <a:pPr marL="0" indent="0">
              <a:buNone/>
            </a:pPr>
            <a:r>
              <a:rPr lang="en-US" sz="1300" dirty="0"/>
              <a:t>If you have any additional questions or concerns please feel free to contact me by email </a:t>
            </a:r>
            <a:r>
              <a:rPr lang="en-US" sz="1300" u="sng" dirty="0">
                <a:hlinkClick r:id="rId2"/>
              </a:rPr>
              <a:t>vedmochka81@gmail.com</a:t>
            </a:r>
            <a:endParaRPr lang="en-US" sz="1300" dirty="0"/>
          </a:p>
          <a:p>
            <a:pPr marL="0" indent="0">
              <a:buNone/>
            </a:pPr>
            <a:r>
              <a:rPr lang="en-US" sz="1300" dirty="0"/>
              <a:t> </a:t>
            </a:r>
          </a:p>
          <a:p>
            <a:pPr marL="0" indent="0">
              <a:buNone/>
            </a:pPr>
            <a:r>
              <a:rPr lang="en-US" sz="1300" dirty="0"/>
              <a:t>Thank you in advance for your support!</a:t>
            </a:r>
          </a:p>
          <a:p>
            <a:pPr marL="0" indent="0">
              <a:buNone/>
            </a:pPr>
            <a:r>
              <a:rPr lang="en-US" sz="1300" dirty="0"/>
              <a:t> </a:t>
            </a:r>
            <a:r>
              <a:rPr lang="en-US" sz="1300" dirty="0" smtClean="0"/>
              <a:t>Sincerely</a:t>
            </a:r>
            <a:r>
              <a:rPr lang="en-US" sz="1300" dirty="0"/>
              <a:t>,</a:t>
            </a:r>
          </a:p>
          <a:p>
            <a:pPr marL="0" indent="0">
              <a:buNone/>
            </a:pPr>
            <a:r>
              <a:rPr lang="en-US" sz="1300" dirty="0"/>
              <a:t>Tatyana Sumner</a:t>
            </a:r>
          </a:p>
          <a:p>
            <a:pPr marL="0" indent="0">
              <a:buNone/>
            </a:pPr>
            <a:r>
              <a:rPr lang="en-US" sz="1300" dirty="0"/>
              <a:t> </a:t>
            </a:r>
          </a:p>
          <a:p>
            <a:pPr marL="0" indent="0">
              <a:buNone/>
            </a:pPr>
            <a:r>
              <a:rPr lang="en-US" sz="1300" dirty="0"/>
              <a:t> </a:t>
            </a:r>
          </a:p>
          <a:p>
            <a:pPr marL="0" indent="0">
              <a:buNone/>
            </a:pPr>
            <a:r>
              <a:rPr lang="en-US" sz="1300" dirty="0"/>
              <a:t>I, _______________________________________________, agree to participate in the action research as described above. </a:t>
            </a:r>
          </a:p>
          <a:p>
            <a:pPr marL="0" indent="0">
              <a:buNone/>
            </a:pPr>
            <a:r>
              <a:rPr lang="en-US" sz="1300" dirty="0"/>
              <a:t> </a:t>
            </a:r>
          </a:p>
          <a:p>
            <a:pPr marL="0" indent="0">
              <a:buNone/>
            </a:pPr>
            <a:r>
              <a:rPr lang="en-US" sz="1300" dirty="0"/>
              <a:t> </a:t>
            </a:r>
          </a:p>
          <a:p>
            <a:pPr marL="0" indent="0">
              <a:buNone/>
            </a:pPr>
            <a:r>
              <a:rPr lang="en-US" sz="1300" dirty="0"/>
              <a:t>Signature of Teacher _________________________________________  Date ______________</a:t>
            </a:r>
          </a:p>
        </p:txBody>
      </p:sp>
      <p:sp>
        <p:nvSpPr>
          <p:cNvPr id="5" name="Title 1"/>
          <p:cNvSpPr txBox="1">
            <a:spLocks/>
          </p:cNvSpPr>
          <p:nvPr/>
        </p:nvSpPr>
        <p:spPr>
          <a:xfrm>
            <a:off x="2292614" y="593435"/>
            <a:ext cx="6636428" cy="478179"/>
          </a:xfrm>
          <a:prstGeom prst="rect">
            <a:avLst/>
          </a:prstGeom>
        </p:spPr>
        <p:txBody>
          <a:bodyPr vert="horz" lIns="91440" tIns="45720" rIns="91440" bIns="45720" rtlCol="0" anchor="ctr">
            <a:normAutofit/>
            <a:scene3d>
              <a:camera prst="orthographicFront"/>
              <a:lightRig rig="glow" dir="tl">
                <a:rot lat="0" lon="0" rev="5400000"/>
              </a:lightRig>
            </a:scene3d>
            <a:sp3d contourW="12700">
              <a:bevelT w="25400" h="25400"/>
              <a:contourClr>
                <a:schemeClr val="accent6">
                  <a:shade val="73000"/>
                </a:schemeClr>
              </a:contourClr>
            </a:sp3d>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2400" b="1" i="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Teacher’s Consent Form</a:t>
            </a:r>
            <a:endParaRPr lang="en-US" sz="2400" b="1" i="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
        <p:nvSpPr>
          <p:cNvPr id="6" name="Title 1"/>
          <p:cNvSpPr txBox="1">
            <a:spLocks/>
          </p:cNvSpPr>
          <p:nvPr/>
        </p:nvSpPr>
        <p:spPr>
          <a:xfrm>
            <a:off x="2312456" y="13230"/>
            <a:ext cx="6831544" cy="684175"/>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36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Appendix </a:t>
            </a:r>
            <a:r>
              <a:rPr lang="en-US" sz="3600"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C</a:t>
            </a:r>
            <a:r>
              <a:rPr lang="en-US" sz="36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a:t>
            </a:r>
            <a:endParaRPr lang="en-US" sz="36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Tree>
    <p:extLst>
      <p:ext uri="{BB962C8B-B14F-4D97-AF65-F5344CB8AC3E}">
        <p14:creationId xmlns:p14="http://schemas.microsoft.com/office/powerpoint/2010/main" val="1295621730"/>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0040" y="125212"/>
            <a:ext cx="8229600" cy="646818"/>
          </a:xfrm>
        </p:spPr>
        <p:txBody>
          <a:bodyPr>
            <a:normAutofit/>
          </a:bodyPr>
          <a:lstStyle/>
          <a:p>
            <a:r>
              <a:rPr lang="en-US" sz="36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References</a:t>
            </a:r>
            <a:r>
              <a:rPr lang="en-US" sz="3600" dirty="0" smtClean="0"/>
              <a:t>	</a:t>
            </a:r>
            <a:endParaRPr lang="en-US" sz="3600" dirty="0"/>
          </a:p>
        </p:txBody>
      </p:sp>
      <p:sp>
        <p:nvSpPr>
          <p:cNvPr id="3" name="Content Placeholder 2"/>
          <p:cNvSpPr>
            <a:spLocks noGrp="1"/>
          </p:cNvSpPr>
          <p:nvPr>
            <p:ph idx="1"/>
          </p:nvPr>
        </p:nvSpPr>
        <p:spPr>
          <a:xfrm>
            <a:off x="457200" y="772952"/>
            <a:ext cx="8229600" cy="5696737"/>
          </a:xfrm>
        </p:spPr>
        <p:txBody>
          <a:bodyPr>
            <a:noAutofit/>
          </a:bodyPr>
          <a:lstStyle/>
          <a:p>
            <a:r>
              <a:rPr lang="en-US" sz="1700" dirty="0" err="1"/>
              <a:t>Beilock</a:t>
            </a:r>
            <a:r>
              <a:rPr lang="en-US" sz="1700" dirty="0"/>
              <a:t>, S. L., Gunderson, E. A., Ramirez, G., &amp; Levine, S. C. (2010). Female teachers’ math anxiety affects girls’ math achievement. </a:t>
            </a:r>
            <a:r>
              <a:rPr lang="en-US" sz="1700" i="1" dirty="0"/>
              <a:t>Proceedings of the National Academy of Sciences of the United States of America,</a:t>
            </a:r>
            <a:r>
              <a:rPr lang="en-US" sz="1700" dirty="0"/>
              <a:t> </a:t>
            </a:r>
            <a:r>
              <a:rPr lang="en-US" sz="1700" i="1" dirty="0"/>
              <a:t>107</a:t>
            </a:r>
            <a:r>
              <a:rPr lang="en-US" sz="1700" dirty="0"/>
              <a:t>(5), 1860-1863. doi:10.1073/pnas.0910967107</a:t>
            </a:r>
          </a:p>
          <a:p>
            <a:r>
              <a:rPr lang="en-US" sz="1700" dirty="0" err="1"/>
              <a:t>Brandell</a:t>
            </a:r>
            <a:r>
              <a:rPr lang="en-US" sz="1700" dirty="0"/>
              <a:t>, G., &amp; </a:t>
            </a:r>
            <a:r>
              <a:rPr lang="en-US" sz="1700" dirty="0" err="1"/>
              <a:t>Staberg</a:t>
            </a:r>
            <a:r>
              <a:rPr lang="en-US" sz="1700" dirty="0"/>
              <a:t>, E. (2008). Mathematics: A female, male or gender-neutral domain? A study of attitudes among students at secondary level. </a:t>
            </a:r>
            <a:r>
              <a:rPr lang="en-US" sz="1700" i="1" dirty="0"/>
              <a:t>Gender and Education, 20</a:t>
            </a:r>
            <a:r>
              <a:rPr lang="en-US" sz="1700" dirty="0"/>
              <a:t>(5), 495-509. doi:10.1080/09540250701805771</a:t>
            </a:r>
          </a:p>
          <a:p>
            <a:r>
              <a:rPr lang="en-US" sz="1700" dirty="0"/>
              <a:t>Campbell, J. R., Verna, M., and O’Connor-</a:t>
            </a:r>
            <a:r>
              <a:rPr lang="en-US" sz="1700" dirty="0" err="1"/>
              <a:t>Petruso</a:t>
            </a:r>
            <a:r>
              <a:rPr lang="en-US" sz="1700" dirty="0"/>
              <a:t>, S. (2004). Gender paradigms. Paper presented at the IRC-2004 Conferences, </a:t>
            </a:r>
            <a:r>
              <a:rPr lang="en-US" sz="1700" dirty="0" err="1"/>
              <a:t>Lefkosia</a:t>
            </a:r>
            <a:r>
              <a:rPr lang="en-US" sz="1700" dirty="0"/>
              <a:t>, Cyprus. Retrieved from http://</a:t>
            </a:r>
            <a:r>
              <a:rPr lang="en-US" sz="1700" dirty="0" err="1"/>
              <a:t>www.iea.nl</a:t>
            </a:r>
            <a:r>
              <a:rPr lang="en-US" sz="1700" dirty="0"/>
              <a:t>/</a:t>
            </a:r>
            <a:r>
              <a:rPr lang="en-US" sz="1700" dirty="0" err="1"/>
              <a:t>fileadmin</a:t>
            </a:r>
            <a:r>
              <a:rPr lang="en-US" sz="1700" dirty="0"/>
              <a:t>/</a:t>
            </a:r>
            <a:r>
              <a:rPr lang="en-US" sz="1700" dirty="0" err="1"/>
              <a:t>user_upload</a:t>
            </a:r>
            <a:r>
              <a:rPr lang="en-US" sz="1700" dirty="0"/>
              <a:t>/IRC/IRC_2004/Papers/IRC2004_Campbell_Verna_etal.pdf</a:t>
            </a:r>
          </a:p>
          <a:p>
            <a:r>
              <a:rPr lang="en-US" sz="1700" dirty="0" err="1"/>
              <a:t>Cvencek</a:t>
            </a:r>
            <a:r>
              <a:rPr lang="en-US" sz="1700" dirty="0"/>
              <a:t>, D., </a:t>
            </a:r>
            <a:r>
              <a:rPr lang="en-US" sz="1700" dirty="0" err="1"/>
              <a:t>Meltzoff</a:t>
            </a:r>
            <a:r>
              <a:rPr lang="en-US" sz="1700" dirty="0"/>
              <a:t>, A. N., &amp; Greenwald, A. G. (2011). Math-gender stereotypes in elementary school children. </a:t>
            </a:r>
            <a:r>
              <a:rPr lang="en-US" sz="1700" i="1" dirty="0"/>
              <a:t>Child Development, 82</a:t>
            </a:r>
            <a:r>
              <a:rPr lang="en-US" sz="1700" dirty="0"/>
              <a:t>(3), 766-779. doi:10.1111/j.1467-8624.2010.01529.x</a:t>
            </a:r>
          </a:p>
          <a:p>
            <a:r>
              <a:rPr lang="en-US" sz="1700" dirty="0"/>
              <a:t>Ding, C. S., Song, K., &amp; Richardson, L. I. (2006). Do mathematical gender differences continue? A longitudinal study of gender difference and excellence in mathematics performance in the U.S.</a:t>
            </a:r>
            <a:r>
              <a:rPr lang="en-US" sz="1700" i="1" dirty="0"/>
              <a:t> Educational Studies, 40</a:t>
            </a:r>
            <a:r>
              <a:rPr lang="en-US" sz="1700" dirty="0"/>
              <a:t>(3), 279-295. doi:10.1080/0013940701301952</a:t>
            </a:r>
          </a:p>
          <a:p>
            <a:r>
              <a:rPr lang="en-US" sz="1700" dirty="0" err="1"/>
              <a:t>Eccles</a:t>
            </a:r>
            <a:r>
              <a:rPr lang="en-US" sz="1700" dirty="0"/>
              <a:t>, J. S., &amp; Jacobs, J. E., &amp; Harold, R. D. (1990). Gender role stereotypes, expectancy effects and parents’ socialization of gender differences. </a:t>
            </a:r>
            <a:r>
              <a:rPr lang="en-US" sz="1700" i="1" dirty="0"/>
              <a:t>Journal of Social Issues, 46</a:t>
            </a:r>
            <a:r>
              <a:rPr lang="en-US" sz="1700" dirty="0"/>
              <a:t>(2), 183-201. doi:10.1111/j.1540-4560.1990.tb01929.</a:t>
            </a:r>
            <a:r>
              <a:rPr lang="en-US" sz="1700" dirty="0" smtClean="0"/>
              <a:t>x</a:t>
            </a:r>
            <a:endParaRPr lang="en-US" sz="1700" dirty="0"/>
          </a:p>
        </p:txBody>
      </p:sp>
    </p:spTree>
    <p:extLst>
      <p:ext uri="{BB962C8B-B14F-4D97-AF65-F5344CB8AC3E}">
        <p14:creationId xmlns:p14="http://schemas.microsoft.com/office/powerpoint/2010/main" val="1620906092"/>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3916"/>
            <a:ext cx="8229600" cy="671722"/>
          </a:xfrm>
        </p:spPr>
        <p:txBody>
          <a:bodyPr>
            <a:normAutofit/>
          </a:bodyPr>
          <a:lstStyle/>
          <a:p>
            <a:r>
              <a:rPr lang="en-US" sz="36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References (cont’d)</a:t>
            </a:r>
            <a:endParaRPr lang="en-US" sz="36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
        <p:nvSpPr>
          <p:cNvPr id="3" name="Content Placeholder 2"/>
          <p:cNvSpPr>
            <a:spLocks noGrp="1"/>
          </p:cNvSpPr>
          <p:nvPr>
            <p:ph idx="1"/>
          </p:nvPr>
        </p:nvSpPr>
        <p:spPr>
          <a:xfrm>
            <a:off x="457200" y="971266"/>
            <a:ext cx="8229600" cy="5620976"/>
          </a:xfrm>
        </p:spPr>
        <p:txBody>
          <a:bodyPr>
            <a:noAutofit/>
          </a:bodyPr>
          <a:lstStyle/>
          <a:p>
            <a:r>
              <a:rPr lang="en-US" sz="1700" dirty="0"/>
              <a:t>Geary, D. C., Saults, S. J., Liu, F., &amp; Hoard, M. K. (2000). Sex differences in special cognition, computational fluency, and arithmetical reasoning. </a:t>
            </a:r>
            <a:r>
              <a:rPr lang="en-US" sz="1700" i="1" dirty="0"/>
              <a:t>Journal of Experimental Child Psychology, 77</a:t>
            </a:r>
            <a:r>
              <a:rPr lang="en-US" sz="1700" dirty="0"/>
              <a:t>, 337-353. doi:10.1006/jecp.2000.2594</a:t>
            </a:r>
          </a:p>
          <a:p>
            <a:r>
              <a:rPr lang="en-US" sz="1700" dirty="0"/>
              <a:t>Geist, E. A., &amp; King, M. (2008). Different, not better: Gender differences in mathematics learning and achievement. </a:t>
            </a:r>
            <a:r>
              <a:rPr lang="en-US" sz="1700" i="1" dirty="0"/>
              <a:t>Journal of Instructional Psychology, 35</a:t>
            </a:r>
            <a:r>
              <a:rPr lang="en-US" sz="1700" dirty="0"/>
              <a:t>(1), 43-52. Retrieved from Education Full Text Database</a:t>
            </a:r>
          </a:p>
          <a:p>
            <a:r>
              <a:rPr lang="en-US" sz="1700" dirty="0" err="1"/>
              <a:t>Gool</a:t>
            </a:r>
            <a:r>
              <a:rPr lang="en-US" sz="1700" dirty="0"/>
              <a:t>, J., Carpenter, J., Davies, S., </a:t>
            </a:r>
            <a:r>
              <a:rPr lang="en-US" sz="1700" dirty="0" err="1"/>
              <a:t>Ligos</a:t>
            </a:r>
            <a:r>
              <a:rPr lang="en-US" sz="1700" dirty="0"/>
              <a:t>, T., </a:t>
            </a:r>
            <a:r>
              <a:rPr lang="en-US" sz="1700" dirty="0" err="1"/>
              <a:t>MacKenzie</a:t>
            </a:r>
            <a:r>
              <a:rPr lang="en-US" sz="1700" dirty="0"/>
              <a:t>, L., </a:t>
            </a:r>
            <a:r>
              <a:rPr lang="en-US" sz="1700" dirty="0" err="1"/>
              <a:t>Schilp</a:t>
            </a:r>
            <a:r>
              <a:rPr lang="en-US" sz="1700" dirty="0"/>
              <a:t>, R., &amp; </a:t>
            </a:r>
            <a:r>
              <a:rPr lang="en-US" sz="1700" dirty="0" err="1"/>
              <a:t>Schips</a:t>
            </a:r>
            <a:r>
              <a:rPr lang="en-US" sz="1700" dirty="0"/>
              <a:t>, J. (2006). Teacher bias of gender in the elementary classroom. </a:t>
            </a:r>
            <a:r>
              <a:rPr lang="en-US" sz="1700" i="1" dirty="0"/>
              <a:t>Education Today, </a:t>
            </a:r>
            <a:r>
              <a:rPr lang="en-US" sz="1700" dirty="0"/>
              <a:t>(5), 27-30. Retrieved from Education Research Complete Database</a:t>
            </a:r>
          </a:p>
          <a:p>
            <a:r>
              <a:rPr lang="en-US" sz="1700" dirty="0"/>
              <a:t>Gunderson, E., Ramirez, G., Levine, S., &amp; </a:t>
            </a:r>
            <a:r>
              <a:rPr lang="en-US" sz="1700" dirty="0" err="1"/>
              <a:t>Beilock</a:t>
            </a:r>
            <a:r>
              <a:rPr lang="en-US" sz="1700" dirty="0"/>
              <a:t>, S. (2012). The role of parents and teachers in the development of gender-related math attitudes. </a:t>
            </a:r>
            <a:r>
              <a:rPr lang="en-US" sz="1700" i="1" dirty="0"/>
              <a:t>Sex Roles, 66</a:t>
            </a:r>
            <a:r>
              <a:rPr lang="en-US" sz="1700" dirty="0"/>
              <a:t>(3/4), 153-166. doi:10.1007/s11199-011-9996-2</a:t>
            </a:r>
          </a:p>
          <a:p>
            <a:r>
              <a:rPr lang="en-US" sz="1700" dirty="0" err="1"/>
              <a:t>Gurian</a:t>
            </a:r>
            <a:r>
              <a:rPr lang="en-US" sz="1700" dirty="0"/>
              <a:t>, M., Stevens, K., &amp; Daniels, P. (2009). Single-sex classrooms are succeeding. </a:t>
            </a:r>
            <a:r>
              <a:rPr lang="en-US" sz="1700" i="1" dirty="0"/>
              <a:t>Educational Horizons, 87</a:t>
            </a:r>
            <a:r>
              <a:rPr lang="en-US" sz="1700" dirty="0"/>
              <a:t>(4), 234-245. Retrieved from ERIC Database</a:t>
            </a:r>
          </a:p>
          <a:p>
            <a:r>
              <a:rPr lang="en-US" sz="1700" dirty="0" err="1"/>
              <a:t>Herrelko</a:t>
            </a:r>
            <a:r>
              <a:rPr lang="en-US" sz="1700" dirty="0"/>
              <a:t>, J. M., Jeffries, K., &amp; Robertson, A. (2009). The impact of single gender elementary school on mathematics classes in an urban school. </a:t>
            </a:r>
            <a:r>
              <a:rPr lang="en-US" sz="1700" i="1" dirty="0" err="1"/>
              <a:t>scholarlypartnershipsedu</a:t>
            </a:r>
            <a:r>
              <a:rPr lang="en-US" sz="1700" i="1" dirty="0"/>
              <a:t>, 4</a:t>
            </a:r>
            <a:r>
              <a:rPr lang="en-US" sz="1700" dirty="0"/>
              <a:t>(1), 5-19. Retrieved from http://</a:t>
            </a:r>
            <a:r>
              <a:rPr lang="en-US" sz="1700" dirty="0" err="1"/>
              <a:t>opus.ipfw.edu</a:t>
            </a:r>
            <a:r>
              <a:rPr lang="en-US" sz="1700" dirty="0"/>
              <a:t>/</a:t>
            </a:r>
            <a:r>
              <a:rPr lang="en-US" sz="1700" dirty="0" err="1"/>
              <a:t>spe</a:t>
            </a:r>
            <a:r>
              <a:rPr lang="en-US" sz="1700" dirty="0"/>
              <a:t>/vol4/iss1/2</a:t>
            </a:r>
          </a:p>
          <a:p>
            <a:r>
              <a:rPr lang="en-US" sz="1700" dirty="0"/>
              <a:t>James, A. N. (2007). Gender differences and the teaching of mathematics. </a:t>
            </a:r>
            <a:r>
              <a:rPr lang="en-US" sz="1700" i="1" dirty="0"/>
              <a:t>Inquiry, 12</a:t>
            </a:r>
            <a:r>
              <a:rPr lang="en-US" sz="1700" dirty="0"/>
              <a:t>(1), 14-25. Retrieved from ERIC Database</a:t>
            </a:r>
          </a:p>
          <a:p>
            <a:pPr>
              <a:lnSpc>
                <a:spcPct val="110000"/>
              </a:lnSpc>
            </a:pPr>
            <a:endParaRPr lang="en-US" sz="1500" dirty="0" smtClean="0">
              <a:cs typeface="Arial"/>
            </a:endParaRPr>
          </a:p>
        </p:txBody>
      </p:sp>
    </p:spTree>
    <p:extLst>
      <p:ext uri="{BB962C8B-B14F-4D97-AF65-F5344CB8AC3E}">
        <p14:creationId xmlns:p14="http://schemas.microsoft.com/office/powerpoint/2010/main" val="1625961556"/>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3916"/>
            <a:ext cx="8229600" cy="671722"/>
          </a:xfrm>
        </p:spPr>
        <p:txBody>
          <a:bodyPr>
            <a:normAutofit/>
          </a:bodyPr>
          <a:lstStyle/>
          <a:p>
            <a:r>
              <a:rPr lang="en-US" sz="36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References (cont’d)</a:t>
            </a:r>
            <a:endParaRPr lang="en-US" sz="36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
        <p:nvSpPr>
          <p:cNvPr id="3" name="Content Placeholder 2"/>
          <p:cNvSpPr>
            <a:spLocks noGrp="1"/>
          </p:cNvSpPr>
          <p:nvPr>
            <p:ph idx="1"/>
          </p:nvPr>
        </p:nvSpPr>
        <p:spPr>
          <a:xfrm>
            <a:off x="457200" y="971265"/>
            <a:ext cx="8229600" cy="5777779"/>
          </a:xfrm>
        </p:spPr>
        <p:txBody>
          <a:bodyPr>
            <a:noAutofit/>
          </a:bodyPr>
          <a:lstStyle/>
          <a:p>
            <a:r>
              <a:rPr lang="en-US" sz="1600" dirty="0"/>
              <a:t>Kane, J. M., &amp; Mertz, J. E. (2011). Debunking myths about gender and mathematics performance. </a:t>
            </a:r>
            <a:r>
              <a:rPr lang="en-US" sz="1600" i="1" dirty="0"/>
              <a:t>Notices of the American Mathematical Society, 59</a:t>
            </a:r>
            <a:r>
              <a:rPr lang="en-US" sz="1600" dirty="0"/>
              <a:t>(1), 10-21. doi:10.1090/noti790</a:t>
            </a:r>
          </a:p>
          <a:p>
            <a:r>
              <a:rPr lang="en-US" sz="1600" dirty="0" err="1"/>
              <a:t>Kroeger</a:t>
            </a:r>
            <a:r>
              <a:rPr lang="en-US" sz="1600" dirty="0"/>
              <a:t>, S. D., &amp; </a:t>
            </a:r>
            <a:r>
              <a:rPr lang="en-US" sz="1600" dirty="0" err="1"/>
              <a:t>Kouche</a:t>
            </a:r>
            <a:r>
              <a:rPr lang="en-US" sz="1600" dirty="0"/>
              <a:t>, B. (2006). Using peer- assisted learning strategies to increase response to intervention in inclusive middle math settings. </a:t>
            </a:r>
            <a:r>
              <a:rPr lang="en-US" sz="1600" i="1" dirty="0"/>
              <a:t>Teaching Exceptional Children, 38</a:t>
            </a:r>
            <a:r>
              <a:rPr lang="en-US" sz="1600" dirty="0"/>
              <a:t>(5), 6-13. Retrieved from Academic Search Complete Database</a:t>
            </a:r>
          </a:p>
          <a:p>
            <a:r>
              <a:rPr lang="en-US" sz="1600" dirty="0"/>
              <a:t>Kuntz, K. J., McLaughlin, T. F., &amp; Howard, V. F. (2001). A comparison of cooperative learning and small group individualized instruction for math in a self contained classroom for elementary students with disabilities. </a:t>
            </a:r>
            <a:r>
              <a:rPr lang="en-US" sz="1600" i="1" dirty="0"/>
              <a:t>Educational Research Quarterly, 24</a:t>
            </a:r>
            <a:r>
              <a:rPr lang="en-US" sz="1600" dirty="0"/>
              <a:t>(3), 41-56. Retrieved from Academic Search Complete Database</a:t>
            </a:r>
          </a:p>
          <a:p>
            <a:r>
              <a:rPr lang="en-US" sz="1600" dirty="0"/>
              <a:t>Leaper, C., </a:t>
            </a:r>
            <a:r>
              <a:rPr lang="en-US" sz="1600" dirty="0" err="1"/>
              <a:t>Farkas</a:t>
            </a:r>
            <a:r>
              <a:rPr lang="en-US" sz="1600" dirty="0"/>
              <a:t>, T., &amp; Brown, C. (2012). Adolescent girls’ experiences and gender-related beliefs in relation to their motivation in math/science and English. </a:t>
            </a:r>
            <a:r>
              <a:rPr lang="en-US" sz="1600" i="1" dirty="0"/>
              <a:t>Journal of Youth and Adolescence, 41</a:t>
            </a:r>
            <a:r>
              <a:rPr lang="en-US" sz="1600" dirty="0"/>
              <a:t>(3), 268-282. doi:10.1007/s10964-011-9693-z</a:t>
            </a:r>
            <a:r>
              <a:rPr lang="en-US" sz="1600" dirty="0"/>
              <a:t> </a:t>
            </a:r>
            <a:endParaRPr lang="en-US" sz="1600" dirty="0" smtClean="0"/>
          </a:p>
          <a:p>
            <a:r>
              <a:rPr lang="en-US" sz="1600" dirty="0"/>
              <a:t>Moe, A. (2012). Gender difference does not mean genetic difference: Externalizing improves performance in mental rotation. </a:t>
            </a:r>
            <a:r>
              <a:rPr lang="en-US" sz="1600" i="1" dirty="0"/>
              <a:t>Learning and Individual Differences, 22</a:t>
            </a:r>
            <a:r>
              <a:rPr lang="en-US" sz="1600" dirty="0"/>
              <a:t>(1), 20-24. doi:10.1016/j.lindif.2011.11.001</a:t>
            </a:r>
          </a:p>
          <a:p>
            <a:r>
              <a:rPr lang="en-US" sz="1600" dirty="0" err="1"/>
              <a:t>Nosek</a:t>
            </a:r>
            <a:r>
              <a:rPr lang="en-US" sz="1600" dirty="0"/>
              <a:t>, B. A., </a:t>
            </a:r>
            <a:r>
              <a:rPr lang="en-US" sz="1600" dirty="0" err="1"/>
              <a:t>Banaji</a:t>
            </a:r>
            <a:r>
              <a:rPr lang="en-US" sz="1600" dirty="0"/>
              <a:t>, M. R., &amp; Greenwald, A. G. (2002). Math = male, me = female, therefore math ≠ me. </a:t>
            </a:r>
            <a:r>
              <a:rPr lang="en-US" sz="1600" i="1" dirty="0"/>
              <a:t>Journal of Personality &amp; Social Psychology, 83</a:t>
            </a:r>
            <a:r>
              <a:rPr lang="en-US" sz="1600" dirty="0"/>
              <a:t>(1), 44-59. doi:10.1037//0022-3514.83.1.44</a:t>
            </a:r>
          </a:p>
          <a:p>
            <a:r>
              <a:rPr lang="en-US" sz="1600" dirty="0"/>
              <a:t>Pearce, J. (2003). Personal profile: Robert </a:t>
            </a:r>
            <a:r>
              <a:rPr lang="en-US" sz="1600" dirty="0" err="1"/>
              <a:t>Plomin</a:t>
            </a:r>
            <a:r>
              <a:rPr lang="en-US" sz="1600" dirty="0"/>
              <a:t>. </a:t>
            </a:r>
            <a:r>
              <a:rPr lang="en-US" sz="1600" i="1" dirty="0"/>
              <a:t>Child &amp; Adolescent Mental Health, 8</a:t>
            </a:r>
            <a:r>
              <a:rPr lang="en-US" sz="1600" dirty="0"/>
              <a:t>(1), 40. Retrieved from Academic Search Complete </a:t>
            </a:r>
            <a:r>
              <a:rPr lang="en-US" sz="1600" dirty="0" smtClean="0"/>
              <a:t>Database</a:t>
            </a:r>
            <a:endParaRPr lang="en-US" sz="1600" dirty="0"/>
          </a:p>
        </p:txBody>
      </p:sp>
    </p:spTree>
    <p:extLst>
      <p:ext uri="{BB962C8B-B14F-4D97-AF65-F5344CB8AC3E}">
        <p14:creationId xmlns:p14="http://schemas.microsoft.com/office/powerpoint/2010/main" val="2223971298"/>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17477" y="901166"/>
            <a:ext cx="8545423" cy="5766656"/>
          </a:xfrm>
        </p:spPr>
        <p:txBody>
          <a:bodyPr>
            <a:normAutofit fontScale="47500" lnSpcReduction="20000"/>
          </a:bodyPr>
          <a:lstStyle/>
          <a:p>
            <a:r>
              <a:rPr lang="en-US" dirty="0"/>
              <a:t>Rid</a:t>
            </a:r>
            <a:r>
              <a:rPr lang="en-US" sz="3600" dirty="0"/>
              <a:t>geway, C. L., &amp; </a:t>
            </a:r>
            <a:r>
              <a:rPr lang="en-US" sz="3600" dirty="0" err="1"/>
              <a:t>Correll</a:t>
            </a:r>
            <a:r>
              <a:rPr lang="en-US" sz="3600" dirty="0"/>
              <a:t>, S. J. (2004). Unpacking the gender system: A theoretical perspective on gender beliefs and social relations. </a:t>
            </a:r>
            <a:r>
              <a:rPr lang="en-US" sz="3600" i="1" dirty="0"/>
              <a:t>Gender &amp; Society, 18</a:t>
            </a:r>
            <a:r>
              <a:rPr lang="en-US" sz="3600" dirty="0"/>
              <a:t>(4), 510-531. doi:10:1177/0891243204265269</a:t>
            </a:r>
          </a:p>
          <a:p>
            <a:r>
              <a:rPr lang="en-US" sz="3600" dirty="0" err="1"/>
              <a:t>Risman</a:t>
            </a:r>
            <a:r>
              <a:rPr lang="en-US" sz="3600" dirty="0"/>
              <a:t>, B. J. (2004). Gender as a social structure: Theory wrestling with activism. </a:t>
            </a:r>
            <a:r>
              <a:rPr lang="en-US" sz="3600" i="1" dirty="0"/>
              <a:t>Gender &amp; Society, 18</a:t>
            </a:r>
            <a:r>
              <a:rPr lang="en-US" sz="3600" dirty="0"/>
              <a:t>(4), 429-450. doi:10.1177/0891243204265349</a:t>
            </a:r>
          </a:p>
          <a:p>
            <a:r>
              <a:rPr lang="en-US" sz="3600" dirty="0" err="1"/>
              <a:t>Schmader</a:t>
            </a:r>
            <a:r>
              <a:rPr lang="en-US" sz="3600" dirty="0"/>
              <a:t>, T., Johns, M., &amp; Forbes, C. (2008). An integrated process model of stereotype threat effects on performance. </a:t>
            </a:r>
            <a:r>
              <a:rPr lang="en-US" sz="3600" i="1" dirty="0"/>
              <a:t>Psychological Review, 115</a:t>
            </a:r>
            <a:r>
              <a:rPr lang="en-US" sz="3600" dirty="0"/>
              <a:t>(2), 336-356. doi:10.1037/0033-295X.115.2.336</a:t>
            </a:r>
          </a:p>
          <a:p>
            <a:r>
              <a:rPr lang="en-US" sz="3600" dirty="0"/>
              <a:t>Shapiro, J., &amp; </a:t>
            </a:r>
            <a:r>
              <a:rPr lang="en-US" sz="3600" dirty="0" err="1"/>
              <a:t>Willaims</a:t>
            </a:r>
            <a:r>
              <a:rPr lang="en-US" sz="3600" dirty="0"/>
              <a:t>, A. (2012). The role of stereotype threats in undermining girls’ and women’s performance and interest in STEM fields. </a:t>
            </a:r>
            <a:r>
              <a:rPr lang="en-US" sz="3600" i="1" dirty="0"/>
              <a:t>Sex Roles, 66</a:t>
            </a:r>
            <a:r>
              <a:rPr lang="en-US" sz="3600" dirty="0"/>
              <a:t>(3/4), 175-183. doi:10.1007/s11199-011-0051-0</a:t>
            </a:r>
          </a:p>
          <a:p>
            <a:r>
              <a:rPr lang="en-US" sz="3600" dirty="0"/>
              <a:t>Sparks, S. D. (2012). Researchers cite social benefits in coed classes. </a:t>
            </a:r>
            <a:r>
              <a:rPr lang="en-US" sz="3600" i="1" dirty="0"/>
              <a:t>Education Week, 31</a:t>
            </a:r>
            <a:r>
              <a:rPr lang="en-US" sz="3600" dirty="0"/>
              <a:t>(30), 1-15. Retrieved from Academic Search Complete Database</a:t>
            </a:r>
          </a:p>
          <a:p>
            <a:r>
              <a:rPr lang="en-US" sz="3600" dirty="0"/>
              <a:t>Spencer S. J., Steele, C. M., &amp; Quinn, D. M. (1999). Stereotype threat and women’s math performance. </a:t>
            </a:r>
            <a:r>
              <a:rPr lang="en-US" sz="3600" i="1" dirty="0"/>
              <a:t>Journal of Experimental Social Psychology, 35</a:t>
            </a:r>
            <a:r>
              <a:rPr lang="en-US" sz="3600" dirty="0"/>
              <a:t>(1), 4-28. doi:10.1006/jesp.1998.1373</a:t>
            </a:r>
          </a:p>
          <a:p>
            <a:r>
              <a:rPr lang="en-US" sz="3600" dirty="0" err="1"/>
              <a:t>Spinath</a:t>
            </a:r>
            <a:r>
              <a:rPr lang="en-US" sz="3600" dirty="0"/>
              <a:t>, F. M., </a:t>
            </a:r>
            <a:r>
              <a:rPr lang="en-US" sz="3600" dirty="0" err="1"/>
              <a:t>Spinath</a:t>
            </a:r>
            <a:r>
              <a:rPr lang="en-US" sz="3600" dirty="0"/>
              <a:t>, B., &amp; </a:t>
            </a:r>
            <a:r>
              <a:rPr lang="en-US" sz="3600" dirty="0" err="1"/>
              <a:t>Plomin</a:t>
            </a:r>
            <a:r>
              <a:rPr lang="en-US" sz="3600" dirty="0"/>
              <a:t>, R. (2008). The nature and nurture of intelligence and motivation in the origins of sex differences in elementary school achievement. </a:t>
            </a:r>
            <a:r>
              <a:rPr lang="en-US" sz="3600" i="1" dirty="0"/>
              <a:t>European Journal of Personality, 22</a:t>
            </a:r>
            <a:r>
              <a:rPr lang="en-US" sz="3600" dirty="0"/>
              <a:t>(3), 211-229. doi:10.1002/per.677</a:t>
            </a:r>
          </a:p>
          <a:p>
            <a:r>
              <a:rPr lang="en-US" sz="3600" dirty="0"/>
              <a:t>Steffens, M. C., </a:t>
            </a:r>
            <a:r>
              <a:rPr lang="en-US" sz="3600" dirty="0" err="1"/>
              <a:t>Jelenec</a:t>
            </a:r>
            <a:r>
              <a:rPr lang="en-US" sz="3600" dirty="0"/>
              <a:t>, P., &amp;</a:t>
            </a:r>
            <a:r>
              <a:rPr lang="en-US" sz="3600" dirty="0" err="1"/>
              <a:t>Noack</a:t>
            </a:r>
            <a:r>
              <a:rPr lang="en-US" sz="3600" dirty="0"/>
              <a:t>, P. (2010). On the leaky math pipeline: Comparing implicit math-gender stereotypes and math withdrawal in female and male children and adolescents. </a:t>
            </a:r>
            <a:r>
              <a:rPr lang="en-US" sz="3600" i="1" dirty="0"/>
              <a:t>Journal of Educational Psychology, 102</a:t>
            </a:r>
            <a:r>
              <a:rPr lang="en-US" sz="3600" dirty="0"/>
              <a:t>(4), 947-963. doi:10.1037/</a:t>
            </a:r>
            <a:r>
              <a:rPr lang="en-US" sz="3600" dirty="0" smtClean="0"/>
              <a:t>a0019920</a:t>
            </a:r>
            <a:endParaRPr lang="en-US" sz="3600" dirty="0"/>
          </a:p>
        </p:txBody>
      </p:sp>
      <p:sp>
        <p:nvSpPr>
          <p:cNvPr id="4" name="Title 1"/>
          <p:cNvSpPr>
            <a:spLocks noGrp="1"/>
          </p:cNvSpPr>
          <p:nvPr>
            <p:ph type="title"/>
          </p:nvPr>
        </p:nvSpPr>
        <p:spPr>
          <a:xfrm>
            <a:off x="457200" y="83916"/>
            <a:ext cx="8229600" cy="671722"/>
          </a:xfrm>
        </p:spPr>
        <p:txBody>
          <a:bodyPr>
            <a:normAutofit/>
          </a:bodyPr>
          <a:lstStyle/>
          <a:p>
            <a:r>
              <a:rPr lang="en-US" sz="36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References (cont’d)</a:t>
            </a:r>
            <a:endParaRPr lang="en-US" sz="36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Tree>
    <p:extLst>
      <p:ext uri="{BB962C8B-B14F-4D97-AF65-F5344CB8AC3E}">
        <p14:creationId xmlns:p14="http://schemas.microsoft.com/office/powerpoint/2010/main" val="1242420905"/>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31118" y="127522"/>
            <a:ext cx="7449442" cy="772927"/>
          </a:xfrm>
        </p:spPr>
        <p:txBody>
          <a:bodyPr anchor="t">
            <a:noAutofit/>
          </a:bodyPr>
          <a:lstStyle/>
          <a:p>
            <a:pPr algn="ctr"/>
            <a:r>
              <a:rPr lang="en-US" sz="36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Table of Contents</a:t>
            </a:r>
            <a:endParaRPr lang="en-US" sz="36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
        <p:nvSpPr>
          <p:cNvPr id="5" name="Text Placeholder 4"/>
          <p:cNvSpPr>
            <a:spLocks noGrp="1"/>
          </p:cNvSpPr>
          <p:nvPr>
            <p:ph type="body" sz="half" idx="2"/>
          </p:nvPr>
        </p:nvSpPr>
        <p:spPr>
          <a:xfrm>
            <a:off x="236575" y="2712110"/>
            <a:ext cx="8507272" cy="4145890"/>
          </a:xfrm>
        </p:spPr>
        <p:txBody>
          <a:bodyPr>
            <a:normAutofit/>
          </a:bodyPr>
          <a:lstStyle/>
          <a:p>
            <a:pPr marL="285750" indent="-285750">
              <a:buFont typeface="Arial"/>
              <a:buChar char="•"/>
            </a:pPr>
            <a:r>
              <a:rPr lang="en-US" sz="2800" dirty="0" smtClean="0"/>
              <a:t>Statement of the </a:t>
            </a:r>
            <a:r>
              <a:rPr lang="en-US" sz="2800" dirty="0" smtClean="0"/>
              <a:t>Problem		– </a:t>
            </a:r>
            <a:r>
              <a:rPr lang="en-US" sz="2800" dirty="0" smtClean="0"/>
              <a:t>slide 3</a:t>
            </a:r>
          </a:p>
          <a:p>
            <a:pPr marL="285750" indent="-285750">
              <a:buFont typeface="Arial"/>
              <a:buChar char="•"/>
            </a:pPr>
            <a:r>
              <a:rPr lang="en-US" sz="2800" dirty="0" smtClean="0"/>
              <a:t>Proposed Intervention        </a:t>
            </a:r>
            <a:r>
              <a:rPr lang="en-US" sz="2800" dirty="0" smtClean="0"/>
              <a:t>	– </a:t>
            </a:r>
            <a:r>
              <a:rPr lang="en-US" sz="2800" dirty="0" smtClean="0"/>
              <a:t>slide 4</a:t>
            </a:r>
          </a:p>
          <a:p>
            <a:pPr marL="285750" indent="-285750">
              <a:buFont typeface="Arial"/>
              <a:buChar char="•"/>
            </a:pPr>
            <a:r>
              <a:rPr lang="en-US" sz="2800" dirty="0" smtClean="0"/>
              <a:t>Literature Review                </a:t>
            </a:r>
            <a:r>
              <a:rPr lang="en-US" sz="2800" dirty="0" smtClean="0"/>
              <a:t> 	– </a:t>
            </a:r>
            <a:r>
              <a:rPr lang="en-US" sz="2800" dirty="0" smtClean="0"/>
              <a:t>slide 5</a:t>
            </a:r>
            <a:r>
              <a:rPr lang="en-US" sz="2800" dirty="0" smtClean="0"/>
              <a:t>-9</a:t>
            </a:r>
            <a:endParaRPr lang="en-US" sz="2800" dirty="0" smtClean="0"/>
          </a:p>
          <a:p>
            <a:pPr marL="285750" indent="-285750">
              <a:buFont typeface="Arial"/>
              <a:buChar char="•"/>
            </a:pPr>
            <a:r>
              <a:rPr lang="en-US" sz="2800" dirty="0" smtClean="0"/>
              <a:t>Theories						 	– </a:t>
            </a:r>
            <a:r>
              <a:rPr lang="en-US" sz="2800" dirty="0" smtClean="0"/>
              <a:t>slide </a:t>
            </a:r>
            <a:r>
              <a:rPr lang="en-US" sz="2800" dirty="0" smtClean="0"/>
              <a:t>10</a:t>
            </a:r>
            <a:endParaRPr lang="en-US" sz="2800" dirty="0" smtClean="0"/>
          </a:p>
          <a:p>
            <a:pPr marL="285750" indent="-285750">
              <a:buFont typeface="Arial"/>
              <a:buChar char="•"/>
            </a:pPr>
            <a:r>
              <a:rPr lang="en-US" sz="2800" dirty="0" smtClean="0"/>
              <a:t>Hypothesis Statement         </a:t>
            </a:r>
            <a:r>
              <a:rPr lang="en-US" sz="2800" dirty="0" smtClean="0"/>
              <a:t>	– </a:t>
            </a:r>
            <a:r>
              <a:rPr lang="en-US" sz="2800" dirty="0" smtClean="0"/>
              <a:t>slide </a:t>
            </a:r>
            <a:r>
              <a:rPr lang="en-US" sz="2800" dirty="0" smtClean="0"/>
              <a:t>11</a:t>
            </a:r>
          </a:p>
          <a:p>
            <a:pPr marL="285750" indent="-285750">
              <a:buFont typeface="Arial"/>
              <a:buChar char="•"/>
            </a:pPr>
            <a:r>
              <a:rPr lang="en-US" sz="2800" dirty="0" smtClean="0"/>
              <a:t>Method							</a:t>
            </a:r>
            <a:r>
              <a:rPr lang="en-US" sz="2800" dirty="0"/>
              <a:t>– slide </a:t>
            </a:r>
            <a:r>
              <a:rPr lang="en-US" sz="2800" dirty="0" smtClean="0"/>
              <a:t>12</a:t>
            </a:r>
            <a:endParaRPr lang="en-US" sz="2800" dirty="0" smtClean="0"/>
          </a:p>
          <a:p>
            <a:pPr marL="285750" indent="-285750">
              <a:buFont typeface="Arial"/>
              <a:buChar char="•"/>
            </a:pPr>
            <a:r>
              <a:rPr lang="en-US" sz="2800" dirty="0" smtClean="0"/>
              <a:t>Appendices 					 	– </a:t>
            </a:r>
            <a:r>
              <a:rPr lang="en-US" sz="2800" dirty="0" smtClean="0"/>
              <a:t>slide </a:t>
            </a:r>
            <a:r>
              <a:rPr lang="en-US" sz="2800" dirty="0" smtClean="0"/>
              <a:t>13-15</a:t>
            </a:r>
          </a:p>
          <a:p>
            <a:pPr marL="285750" indent="-285750">
              <a:buFont typeface="Arial"/>
              <a:buChar char="•"/>
            </a:pPr>
            <a:r>
              <a:rPr lang="en-US" sz="2800" dirty="0" smtClean="0"/>
              <a:t>References						</a:t>
            </a:r>
            <a:r>
              <a:rPr lang="en-US" sz="2800" dirty="0"/>
              <a:t>– slide </a:t>
            </a:r>
            <a:r>
              <a:rPr lang="en-US" sz="2800" dirty="0" smtClean="0"/>
              <a:t>16-20</a:t>
            </a:r>
            <a:endParaRPr lang="en-US" sz="2800" dirty="0" smtClean="0"/>
          </a:p>
          <a:p>
            <a:endParaRPr lang="en-US" dirty="0"/>
          </a:p>
        </p:txBody>
      </p:sp>
      <p:pic>
        <p:nvPicPr>
          <p:cNvPr id="6" name="Picture 5"/>
          <p:cNvPicPr>
            <a:picLocks noChangeAspect="1"/>
          </p:cNvPicPr>
          <p:nvPr/>
        </p:nvPicPr>
        <p:blipFill rotWithShape="1">
          <a:blip r:embed="rId2"/>
          <a:srcRect t="26" b="9074"/>
          <a:stretch/>
        </p:blipFill>
        <p:spPr>
          <a:xfrm>
            <a:off x="114024" y="122433"/>
            <a:ext cx="1905000" cy="1847088"/>
          </a:xfrm>
          <a:prstGeom prst="rect">
            <a:avLst/>
          </a:prstGeom>
        </p:spPr>
      </p:pic>
    </p:spTree>
    <p:extLst>
      <p:ext uri="{BB962C8B-B14F-4D97-AF65-F5344CB8AC3E}">
        <p14:creationId xmlns:p14="http://schemas.microsoft.com/office/powerpoint/2010/main" val="258481790"/>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39316"/>
            <a:ext cx="8229600" cy="5186847"/>
          </a:xfrm>
        </p:spPr>
        <p:txBody>
          <a:bodyPr>
            <a:normAutofit fontScale="62500" lnSpcReduction="20000"/>
          </a:bodyPr>
          <a:lstStyle/>
          <a:p>
            <a:r>
              <a:rPr lang="en-US" dirty="0" err="1"/>
              <a:t>Stetsenko</a:t>
            </a:r>
            <a:r>
              <a:rPr lang="en-US" dirty="0"/>
              <a:t>, A., Little, T. D., </a:t>
            </a:r>
            <a:r>
              <a:rPr lang="en-US" dirty="0" err="1"/>
              <a:t>Gordeeva</a:t>
            </a:r>
            <a:r>
              <a:rPr lang="en-US" dirty="0"/>
              <a:t>, T., </a:t>
            </a:r>
            <a:r>
              <a:rPr lang="en-US" dirty="0" err="1"/>
              <a:t>Grasshof</a:t>
            </a:r>
            <a:r>
              <a:rPr lang="en-US" dirty="0"/>
              <a:t>, M., &amp; </a:t>
            </a:r>
            <a:r>
              <a:rPr lang="en-US" dirty="0" err="1"/>
              <a:t>Oettingen</a:t>
            </a:r>
            <a:r>
              <a:rPr lang="en-US" dirty="0"/>
              <a:t>, G. (2000). Gender effects in children’s beliefs about school performance: A cross-cultural study. </a:t>
            </a:r>
            <a:r>
              <a:rPr lang="en-US" i="1" dirty="0"/>
              <a:t>Child Development, 71</a:t>
            </a:r>
            <a:r>
              <a:rPr lang="en-US" dirty="0"/>
              <a:t>(2), 517-527. doi:10.1111/1467-</a:t>
            </a:r>
            <a:r>
              <a:rPr lang="en-US" dirty="0" smtClean="0"/>
              <a:t>8624.00161</a:t>
            </a:r>
          </a:p>
          <a:p>
            <a:r>
              <a:rPr lang="en-US" dirty="0" err="1" smtClean="0"/>
              <a:t>Tomasetto</a:t>
            </a:r>
            <a:r>
              <a:rPr lang="en-US" dirty="0"/>
              <a:t>, C., </a:t>
            </a:r>
            <a:r>
              <a:rPr lang="en-US" dirty="0" err="1"/>
              <a:t>Alparone</a:t>
            </a:r>
            <a:r>
              <a:rPr lang="en-US" dirty="0"/>
              <a:t>, F., &amp; </a:t>
            </a:r>
            <a:r>
              <a:rPr lang="en-US" dirty="0" err="1"/>
              <a:t>Cadinu</a:t>
            </a:r>
            <a:r>
              <a:rPr lang="en-US" dirty="0"/>
              <a:t>, M. (2011). Girls’ math performance under stereotype threat: The moderating role of mothers’ gender stereotypes. </a:t>
            </a:r>
            <a:r>
              <a:rPr lang="en-US" i="1" dirty="0"/>
              <a:t>Developmental Psychology, 47</a:t>
            </a:r>
            <a:r>
              <a:rPr lang="en-US" dirty="0"/>
              <a:t>(4), 943-949. doi:10.1037/a0024047</a:t>
            </a:r>
          </a:p>
          <a:p>
            <a:r>
              <a:rPr lang="en-US" dirty="0" err="1"/>
              <a:t>Tournaki</a:t>
            </a:r>
            <a:r>
              <a:rPr lang="en-US" dirty="0"/>
              <a:t>, N., &amp; </a:t>
            </a:r>
            <a:r>
              <a:rPr lang="en-US" dirty="0" err="1"/>
              <a:t>Criscitiello</a:t>
            </a:r>
            <a:r>
              <a:rPr lang="en-US" dirty="0"/>
              <a:t>, E. (2003). Using peer tutoring as a successful part of behavior management. </a:t>
            </a:r>
            <a:r>
              <a:rPr lang="en-US" i="1" dirty="0"/>
              <a:t>Teaching Exceptional Children, 36</a:t>
            </a:r>
            <a:r>
              <a:rPr lang="en-US" dirty="0"/>
              <a:t>(2), 22-29.  Retrieved from http://</a:t>
            </a:r>
            <a:r>
              <a:rPr lang="en-US" dirty="0" err="1"/>
              <a:t>www.cec.sped.org</a:t>
            </a:r>
            <a:r>
              <a:rPr lang="en-US" dirty="0"/>
              <a:t>/Content/</a:t>
            </a:r>
            <a:r>
              <a:rPr lang="en-US" dirty="0" err="1"/>
              <a:t>NavigationMenu</a:t>
            </a:r>
            <a:r>
              <a:rPr lang="en-US" dirty="0"/>
              <a:t>/Publications2/</a:t>
            </a:r>
            <a:r>
              <a:rPr lang="en-US" dirty="0" err="1"/>
              <a:t>TEACHINGExceptionalChildren</a:t>
            </a:r>
            <a:r>
              <a:rPr lang="en-US" dirty="0"/>
              <a:t>/</a:t>
            </a:r>
            <a:r>
              <a:rPr lang="en-US" dirty="0" err="1"/>
              <a:t>default.htm</a:t>
            </a:r>
            <a:endParaRPr lang="en-US" dirty="0"/>
          </a:p>
          <a:p>
            <a:r>
              <a:rPr lang="en-US" dirty="0"/>
              <a:t>Tracy, D. M., &amp; Lane, M. B. (1999). Gender-equitable teaching behaviors: </a:t>
            </a:r>
            <a:r>
              <a:rPr lang="en-US" dirty="0" err="1"/>
              <a:t>Preservice</a:t>
            </a:r>
            <a:r>
              <a:rPr lang="en-US" dirty="0"/>
              <a:t> teachers’ awareness and implementation. </a:t>
            </a:r>
            <a:r>
              <a:rPr lang="en-US" i="1" dirty="0"/>
              <a:t>Equity &amp; Excellence in Education, 32</a:t>
            </a:r>
            <a:r>
              <a:rPr lang="en-US" dirty="0"/>
              <a:t>(3), 93-104. doi:10.1080/1066568990320311</a:t>
            </a:r>
          </a:p>
          <a:p>
            <a:r>
              <a:rPr lang="en-US" dirty="0"/>
              <a:t>You, Z. (2010). Research in brief: Gender differences in mathematics learning. </a:t>
            </a:r>
            <a:r>
              <a:rPr lang="en-US" i="1" dirty="0"/>
              <a:t>School Science and Mathematics, 110</a:t>
            </a:r>
            <a:r>
              <a:rPr lang="en-US" dirty="0"/>
              <a:t>(3), 115-117. doi:10.1111/j.1949-8594.2010.00028.x</a:t>
            </a:r>
          </a:p>
          <a:p>
            <a:endParaRPr lang="en-US" dirty="0"/>
          </a:p>
        </p:txBody>
      </p:sp>
      <p:sp>
        <p:nvSpPr>
          <p:cNvPr id="4" name="Title 1"/>
          <p:cNvSpPr>
            <a:spLocks noGrp="1"/>
          </p:cNvSpPr>
          <p:nvPr>
            <p:ph type="title"/>
          </p:nvPr>
        </p:nvSpPr>
        <p:spPr>
          <a:xfrm>
            <a:off x="457200" y="83916"/>
            <a:ext cx="8229600" cy="671722"/>
          </a:xfrm>
        </p:spPr>
        <p:txBody>
          <a:bodyPr>
            <a:normAutofit/>
          </a:bodyPr>
          <a:lstStyle/>
          <a:p>
            <a:r>
              <a:rPr lang="en-US" sz="36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References (cont’d)</a:t>
            </a:r>
            <a:endParaRPr lang="en-US" sz="36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Tree>
    <p:extLst>
      <p:ext uri="{BB962C8B-B14F-4D97-AF65-F5344CB8AC3E}">
        <p14:creationId xmlns:p14="http://schemas.microsoft.com/office/powerpoint/2010/main" val="1078096433"/>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30289"/>
            <a:ext cx="8229600" cy="1143000"/>
          </a:xfrm>
        </p:spPr>
        <p:txBody>
          <a:bodyPr>
            <a:scene3d>
              <a:camera prst="orthographicFront"/>
              <a:lightRig rig="glow" dir="tl">
                <a:rot lat="0" lon="0" rev="5400000"/>
              </a:lightRig>
            </a:scene3d>
            <a:sp3d contourW="12700">
              <a:bevelT w="25400" h="25400"/>
              <a:contourClr>
                <a:schemeClr val="accent6">
                  <a:shade val="73000"/>
                </a:schemeClr>
              </a:contourClr>
            </a:sp3d>
          </a:bodyPr>
          <a:lstStyle/>
          <a:p>
            <a:r>
              <a:rPr lang="en-US"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The End</a:t>
            </a:r>
            <a:endParaRPr lang="en-US"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pic>
        <p:nvPicPr>
          <p:cNvPr id="6" name="Picture 5"/>
          <p:cNvPicPr>
            <a:picLocks noChangeAspect="1"/>
          </p:cNvPicPr>
          <p:nvPr/>
        </p:nvPicPr>
        <p:blipFill>
          <a:blip r:embed="rId2"/>
          <a:stretch>
            <a:fillRect/>
          </a:stretch>
        </p:blipFill>
        <p:spPr>
          <a:xfrm>
            <a:off x="1104900" y="2653801"/>
            <a:ext cx="6921500" cy="2794000"/>
          </a:xfrm>
          <a:prstGeom prst="rect">
            <a:avLst/>
          </a:prstGeom>
        </p:spPr>
      </p:pic>
    </p:spTree>
    <p:extLst>
      <p:ext uri="{BB962C8B-B14F-4D97-AF65-F5344CB8AC3E}">
        <p14:creationId xmlns:p14="http://schemas.microsoft.com/office/powerpoint/2010/main" val="3901578469"/>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22530" y="167683"/>
            <a:ext cx="6566980" cy="597010"/>
          </a:xfrm>
        </p:spPr>
        <p:txBody>
          <a:bodyPr>
            <a:normAutofit fontScale="90000"/>
          </a:bodyPr>
          <a:lstStyle/>
          <a:p>
            <a:r>
              <a:rPr lang="en-US" sz="40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Statement of the Problem</a:t>
            </a:r>
            <a:endParaRPr lang="en-US" sz="40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
        <p:nvSpPr>
          <p:cNvPr id="3" name="Content Placeholder 2"/>
          <p:cNvSpPr>
            <a:spLocks noGrp="1"/>
          </p:cNvSpPr>
          <p:nvPr>
            <p:ph idx="1"/>
          </p:nvPr>
        </p:nvSpPr>
        <p:spPr>
          <a:xfrm>
            <a:off x="457199" y="2870868"/>
            <a:ext cx="8345943" cy="3849873"/>
          </a:xfrm>
        </p:spPr>
        <p:txBody>
          <a:bodyPr>
            <a:normAutofit fontScale="92500" lnSpcReduction="20000"/>
          </a:bodyPr>
          <a:lstStyle/>
          <a:p>
            <a:r>
              <a:rPr lang="en-US" sz="2000" dirty="0" smtClean="0"/>
              <a:t>Living in a gendered society we learn that male and female are different in many aspects. From anatomical and psychological variations to socially imposed stereotypes, gender related issues can and often do affect our children’s </a:t>
            </a:r>
            <a:r>
              <a:rPr lang="en-US" sz="2000" dirty="0" smtClean="0"/>
              <a:t>education </a:t>
            </a:r>
            <a:r>
              <a:rPr lang="en-US" sz="2000" dirty="0" smtClean="0"/>
              <a:t>(</a:t>
            </a:r>
            <a:r>
              <a:rPr lang="en-US" sz="2000" dirty="0"/>
              <a:t>Ridgeway &amp; </a:t>
            </a:r>
            <a:r>
              <a:rPr lang="en-US" sz="2000" dirty="0" err="1"/>
              <a:t>Correll</a:t>
            </a:r>
            <a:r>
              <a:rPr lang="en-US" sz="2000" dirty="0"/>
              <a:t>, </a:t>
            </a:r>
            <a:r>
              <a:rPr lang="en-US" sz="2000" dirty="0" smtClean="0"/>
              <a:t>2004; Risman</a:t>
            </a:r>
            <a:r>
              <a:rPr lang="en-US" sz="2000" dirty="0" smtClean="0"/>
              <a:t>,2004).  </a:t>
            </a:r>
          </a:p>
          <a:p>
            <a:pPr marL="0" indent="0">
              <a:buNone/>
            </a:pPr>
            <a:endParaRPr lang="en-US" sz="2000" dirty="0" smtClean="0"/>
          </a:p>
          <a:p>
            <a:r>
              <a:rPr lang="en-US" sz="2000" dirty="0" smtClean="0"/>
              <a:t>There is a gross underrepresentation of women in math-related fields (</a:t>
            </a:r>
            <a:r>
              <a:rPr lang="en-US" sz="2000" dirty="0" err="1"/>
              <a:t>Brandell</a:t>
            </a:r>
            <a:r>
              <a:rPr lang="en-US" sz="2000" dirty="0"/>
              <a:t> &amp; </a:t>
            </a:r>
            <a:r>
              <a:rPr lang="en-US" sz="2000" dirty="0" err="1"/>
              <a:t>Staberg</a:t>
            </a:r>
            <a:r>
              <a:rPr lang="en-US" sz="2000" dirty="0"/>
              <a:t> 2008; Leaper et al., 2012; Steffens, </a:t>
            </a:r>
            <a:r>
              <a:rPr lang="en-US" sz="2000" dirty="0" err="1"/>
              <a:t>Jelenec</a:t>
            </a:r>
            <a:r>
              <a:rPr lang="en-US" sz="2000" dirty="0"/>
              <a:t>, &amp; </a:t>
            </a:r>
            <a:r>
              <a:rPr lang="en-US" sz="2000" dirty="0" err="1"/>
              <a:t>Noack</a:t>
            </a:r>
            <a:r>
              <a:rPr lang="en-US" sz="2000" dirty="0"/>
              <a:t>, </a:t>
            </a:r>
            <a:r>
              <a:rPr lang="en-US" sz="2000" dirty="0" smtClean="0"/>
              <a:t>2010).</a:t>
            </a:r>
            <a:endParaRPr lang="en-US" sz="2000" dirty="0" smtClean="0"/>
          </a:p>
          <a:p>
            <a:pPr marL="0" indent="0">
              <a:buNone/>
            </a:pPr>
            <a:endParaRPr lang="en-US" sz="2000" dirty="0" smtClean="0"/>
          </a:p>
          <a:p>
            <a:r>
              <a:rPr lang="en-US" sz="2000" dirty="0" smtClean="0"/>
              <a:t>Socially constructed </a:t>
            </a:r>
            <a:r>
              <a:rPr lang="en-US" sz="2000" dirty="0"/>
              <a:t>stereotypes, such as </a:t>
            </a:r>
            <a:r>
              <a:rPr lang="en-US" sz="2000" dirty="0" smtClean="0"/>
              <a:t>“</a:t>
            </a:r>
            <a:r>
              <a:rPr lang="en-US" sz="2000" dirty="0"/>
              <a:t>girls are not good at math,” </a:t>
            </a:r>
            <a:r>
              <a:rPr lang="en-US" sz="2000" dirty="0" smtClean="0"/>
              <a:t>unconsciously </a:t>
            </a:r>
            <a:r>
              <a:rPr lang="en-US" sz="2000" dirty="0"/>
              <a:t>and habitually </a:t>
            </a:r>
            <a:r>
              <a:rPr lang="en-US" sz="2000" dirty="0" smtClean="0"/>
              <a:t>reflect </a:t>
            </a:r>
            <a:r>
              <a:rPr lang="en-US" sz="2000" dirty="0"/>
              <a:t>in </a:t>
            </a:r>
            <a:r>
              <a:rPr lang="en-US" sz="2000" dirty="0" smtClean="0"/>
              <a:t>both the educator’s instructions and parental attitudes, which in turn </a:t>
            </a:r>
            <a:r>
              <a:rPr lang="en-US" sz="2000" dirty="0" smtClean="0"/>
              <a:t>can reflect in children’s achievement, self-confidence and attitude toward mathematics (</a:t>
            </a:r>
            <a:r>
              <a:rPr lang="en-US" sz="2000" dirty="0" err="1" smtClean="0"/>
              <a:t>Guderson</a:t>
            </a:r>
            <a:r>
              <a:rPr lang="en-US" sz="2000" dirty="0" smtClean="0"/>
              <a:t>, Ramirez, Levine &amp; </a:t>
            </a:r>
            <a:r>
              <a:rPr lang="en-US" sz="2000" dirty="0" err="1" smtClean="0"/>
              <a:t>Beilock</a:t>
            </a:r>
            <a:r>
              <a:rPr lang="en-US" sz="2000" dirty="0" smtClean="0"/>
              <a:t>, 2012; </a:t>
            </a:r>
            <a:r>
              <a:rPr lang="en-US" sz="2000" dirty="0" err="1" smtClean="0"/>
              <a:t>Nosek</a:t>
            </a:r>
            <a:r>
              <a:rPr lang="en-US" sz="2000" dirty="0" smtClean="0"/>
              <a:t>, </a:t>
            </a:r>
            <a:r>
              <a:rPr lang="en-US" sz="2000" dirty="0" err="1" smtClean="0"/>
              <a:t>Banaji</a:t>
            </a:r>
            <a:r>
              <a:rPr lang="en-US" sz="2000" dirty="0" smtClean="0"/>
              <a:t>, &amp; Greenwald, 2002; </a:t>
            </a:r>
            <a:r>
              <a:rPr lang="en-US" sz="2000" dirty="0" err="1" smtClean="0"/>
              <a:t>Tomasetto</a:t>
            </a:r>
            <a:r>
              <a:rPr lang="en-US" sz="2000" dirty="0" smtClean="0"/>
              <a:t>, </a:t>
            </a:r>
            <a:r>
              <a:rPr lang="en-US" sz="2000" dirty="0" err="1" smtClean="0"/>
              <a:t>Alparone</a:t>
            </a:r>
            <a:r>
              <a:rPr lang="en-US" sz="2000" dirty="0" smtClean="0"/>
              <a:t>, &amp; </a:t>
            </a:r>
            <a:r>
              <a:rPr lang="en-US" sz="2000" dirty="0" err="1" smtClean="0"/>
              <a:t>Cadinu</a:t>
            </a:r>
            <a:r>
              <a:rPr lang="en-US" sz="2000" dirty="0" smtClean="0"/>
              <a:t>, 2011; Tracy &amp; Lane, 2006).</a:t>
            </a:r>
            <a:endParaRPr lang="en-US" sz="2000" dirty="0" smtClean="0"/>
          </a:p>
        </p:txBody>
      </p:sp>
      <p:pic>
        <p:nvPicPr>
          <p:cNvPr id="4" name="Picture 3"/>
          <p:cNvPicPr>
            <a:picLocks noChangeAspect="1"/>
          </p:cNvPicPr>
          <p:nvPr/>
        </p:nvPicPr>
        <p:blipFill>
          <a:blip r:embed="rId3"/>
          <a:stretch>
            <a:fillRect/>
          </a:stretch>
        </p:blipFill>
        <p:spPr>
          <a:xfrm>
            <a:off x="93635" y="167682"/>
            <a:ext cx="2733504" cy="2266601"/>
          </a:xfrm>
          <a:prstGeom prst="rect">
            <a:avLst/>
          </a:prstGeom>
        </p:spPr>
      </p:pic>
    </p:spTree>
    <p:extLst>
      <p:ext uri="{BB962C8B-B14F-4D97-AF65-F5344CB8AC3E}">
        <p14:creationId xmlns:p14="http://schemas.microsoft.com/office/powerpoint/2010/main" val="1563091199"/>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34029" y="119328"/>
            <a:ext cx="7241618" cy="721531"/>
          </a:xfrm>
        </p:spPr>
        <p:txBody>
          <a:bodyPr>
            <a:normAutofit/>
          </a:bodyPr>
          <a:lstStyle/>
          <a:p>
            <a:r>
              <a:rPr lang="en-US" sz="36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Proposed Intervention</a:t>
            </a:r>
            <a:endParaRPr lang="en-US" sz="36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
        <p:nvSpPr>
          <p:cNvPr id="3" name="Content Placeholder 2"/>
          <p:cNvSpPr>
            <a:spLocks noGrp="1"/>
          </p:cNvSpPr>
          <p:nvPr>
            <p:ph idx="1"/>
          </p:nvPr>
        </p:nvSpPr>
        <p:spPr>
          <a:xfrm>
            <a:off x="457200" y="3280991"/>
            <a:ext cx="8229600" cy="3305899"/>
          </a:xfrm>
        </p:spPr>
        <p:txBody>
          <a:bodyPr>
            <a:normAutofit fontScale="85000" lnSpcReduction="20000"/>
          </a:bodyPr>
          <a:lstStyle/>
          <a:p>
            <a:r>
              <a:rPr lang="en-US" dirty="0" smtClean="0"/>
              <a:t>In order to attempt to create a change in the classroom, I believe that teachers should adjust instructional strategies to minimize bias treatment and reinforce heterogeneous, peer-learning environment. </a:t>
            </a:r>
          </a:p>
          <a:p>
            <a:pPr marL="0" indent="0">
              <a:buNone/>
            </a:pPr>
            <a:endParaRPr lang="en-US" dirty="0" smtClean="0"/>
          </a:p>
          <a:p>
            <a:r>
              <a:rPr lang="en-US" dirty="0" smtClean="0"/>
              <a:t>This proposal falls in opposition to single-sex education practices that were legalized by the “No Child Left Behind” </a:t>
            </a:r>
            <a:r>
              <a:rPr lang="en-US" dirty="0" smtClean="0"/>
              <a:t>act </a:t>
            </a:r>
            <a:r>
              <a:rPr lang="en-US" dirty="0"/>
              <a:t>(</a:t>
            </a:r>
            <a:r>
              <a:rPr lang="en-US" dirty="0" err="1"/>
              <a:t>Gurian</a:t>
            </a:r>
            <a:r>
              <a:rPr lang="en-US" dirty="0"/>
              <a:t>, Stevens, &amp; Daniels, </a:t>
            </a:r>
            <a:r>
              <a:rPr lang="en-US" dirty="0" smtClean="0"/>
              <a:t>2009; </a:t>
            </a:r>
            <a:r>
              <a:rPr lang="en-US" dirty="0" err="1" smtClean="0"/>
              <a:t>Herrelko</a:t>
            </a:r>
            <a:r>
              <a:rPr lang="en-US" dirty="0" smtClean="0"/>
              <a:t>, Jeffries</a:t>
            </a:r>
            <a:r>
              <a:rPr lang="en-US" dirty="0" smtClean="0"/>
              <a:t>, &amp; </a:t>
            </a:r>
            <a:r>
              <a:rPr lang="en-US" dirty="0" smtClean="0"/>
              <a:t>Robertson, </a:t>
            </a:r>
            <a:r>
              <a:rPr lang="en-US" dirty="0" smtClean="0"/>
              <a:t>2009</a:t>
            </a:r>
            <a:r>
              <a:rPr lang="en-US" dirty="0" smtClean="0"/>
              <a:t>).</a:t>
            </a:r>
            <a:endParaRPr lang="en-US" dirty="0"/>
          </a:p>
        </p:txBody>
      </p:sp>
      <p:pic>
        <p:nvPicPr>
          <p:cNvPr id="5" name="Picture 4"/>
          <p:cNvPicPr>
            <a:picLocks noChangeAspect="1"/>
          </p:cNvPicPr>
          <p:nvPr/>
        </p:nvPicPr>
        <p:blipFill>
          <a:blip r:embed="rId2"/>
          <a:stretch>
            <a:fillRect/>
          </a:stretch>
        </p:blipFill>
        <p:spPr>
          <a:xfrm>
            <a:off x="107713" y="119328"/>
            <a:ext cx="3252252" cy="2443835"/>
          </a:xfrm>
          <a:prstGeom prst="rect">
            <a:avLst/>
          </a:prstGeom>
        </p:spPr>
      </p:pic>
    </p:spTree>
    <p:extLst>
      <p:ext uri="{BB962C8B-B14F-4D97-AF65-F5344CB8AC3E}">
        <p14:creationId xmlns:p14="http://schemas.microsoft.com/office/powerpoint/2010/main" val="3152261528"/>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74196" y="614252"/>
            <a:ext cx="8229600" cy="684175"/>
          </a:xfrm>
        </p:spPr>
        <p:txBody>
          <a:bodyPr>
            <a:normAutofit/>
            <a:scene3d>
              <a:camera prst="orthographicFront"/>
              <a:lightRig rig="glow" dir="tl">
                <a:rot lat="0" lon="0" rev="5400000"/>
              </a:lightRig>
            </a:scene3d>
            <a:sp3d contourW="12700">
              <a:bevelT w="25400" h="25400"/>
              <a:contourClr>
                <a:schemeClr val="accent6">
                  <a:shade val="73000"/>
                </a:schemeClr>
              </a:contourClr>
            </a:sp3d>
          </a:bodyPr>
          <a:lstStyle/>
          <a:p>
            <a:r>
              <a:rPr lang="en-US" sz="2400" b="1" i="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Gap or No Gap</a:t>
            </a:r>
            <a:endParaRPr lang="en-US" sz="2400" b="1" i="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
        <p:nvSpPr>
          <p:cNvPr id="3" name="Content Placeholder 2"/>
          <p:cNvSpPr>
            <a:spLocks noGrp="1"/>
          </p:cNvSpPr>
          <p:nvPr>
            <p:ph idx="1"/>
          </p:nvPr>
        </p:nvSpPr>
        <p:spPr>
          <a:xfrm>
            <a:off x="457200" y="2222607"/>
            <a:ext cx="8229600" cy="4115233"/>
          </a:xfrm>
        </p:spPr>
        <p:txBody>
          <a:bodyPr>
            <a:normAutofit fontScale="70000" lnSpcReduction="20000"/>
          </a:bodyPr>
          <a:lstStyle/>
          <a:p>
            <a:pPr>
              <a:lnSpc>
                <a:spcPct val="130000"/>
              </a:lnSpc>
            </a:pPr>
            <a:endParaRPr lang="en-US" dirty="0">
              <a:latin typeface="Arial"/>
              <a:cs typeface="Arial"/>
            </a:endParaRPr>
          </a:p>
          <a:p>
            <a:pPr>
              <a:lnSpc>
                <a:spcPct val="130000"/>
              </a:lnSpc>
            </a:pPr>
            <a:r>
              <a:rPr lang="en-US" dirty="0" smtClean="0">
                <a:cs typeface="Arial"/>
              </a:rPr>
              <a:t>Gap exists in children’s academic achievement with boys outperforming girls.  </a:t>
            </a:r>
            <a:r>
              <a:rPr lang="en-US" dirty="0" smtClean="0">
                <a:cs typeface="Arial"/>
              </a:rPr>
              <a:t>Boys score above 600 on SATs 4 times more often than girls (Ding, Song, &amp; Richardson, 2006; </a:t>
            </a:r>
            <a:r>
              <a:rPr lang="en-US" dirty="0" err="1" smtClean="0">
                <a:cs typeface="Arial"/>
              </a:rPr>
              <a:t>Nosek</a:t>
            </a:r>
            <a:r>
              <a:rPr lang="en-US" dirty="0" smtClean="0">
                <a:cs typeface="Arial"/>
              </a:rPr>
              <a:t> et al., 2002).</a:t>
            </a:r>
          </a:p>
          <a:p>
            <a:pPr>
              <a:lnSpc>
                <a:spcPct val="130000"/>
              </a:lnSpc>
            </a:pPr>
            <a:endParaRPr lang="en-US" dirty="0" smtClean="0">
              <a:cs typeface="Arial"/>
            </a:endParaRPr>
          </a:p>
          <a:p>
            <a:pPr>
              <a:lnSpc>
                <a:spcPct val="130000"/>
              </a:lnSpc>
            </a:pPr>
            <a:r>
              <a:rPr lang="en-US" dirty="0" smtClean="0">
                <a:cs typeface="Arial"/>
              </a:rPr>
              <a:t>There is a statistically insignificant gap in test results between boys and girls (Gunderson et al, 2012; You, 2010).</a:t>
            </a:r>
          </a:p>
          <a:p>
            <a:pPr>
              <a:lnSpc>
                <a:spcPct val="130000"/>
              </a:lnSpc>
            </a:pPr>
            <a:endParaRPr lang="en-US" dirty="0" smtClean="0">
              <a:cs typeface="Arial"/>
            </a:endParaRPr>
          </a:p>
          <a:p>
            <a:pPr>
              <a:lnSpc>
                <a:spcPct val="130000"/>
              </a:lnSpc>
            </a:pPr>
            <a:r>
              <a:rPr lang="en-US" dirty="0" smtClean="0">
                <a:cs typeface="Arial"/>
              </a:rPr>
              <a:t>Girls outperform boys in mathematics (Geist &amp; King, 2008). </a:t>
            </a:r>
          </a:p>
          <a:p>
            <a:endParaRPr lang="en-US" dirty="0" smtClean="0"/>
          </a:p>
          <a:p>
            <a:endParaRPr lang="en-US" dirty="0"/>
          </a:p>
        </p:txBody>
      </p:sp>
      <p:sp>
        <p:nvSpPr>
          <p:cNvPr id="4" name="Title 1"/>
          <p:cNvSpPr txBox="1">
            <a:spLocks/>
          </p:cNvSpPr>
          <p:nvPr/>
        </p:nvSpPr>
        <p:spPr>
          <a:xfrm>
            <a:off x="2312456" y="13230"/>
            <a:ext cx="6831544" cy="684175"/>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36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Literature Review</a:t>
            </a:r>
            <a:endParaRPr lang="en-US" sz="36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pic>
        <p:nvPicPr>
          <p:cNvPr id="6" name="Picture 5"/>
          <p:cNvPicPr>
            <a:picLocks noChangeAspect="1"/>
          </p:cNvPicPr>
          <p:nvPr/>
        </p:nvPicPr>
        <p:blipFill>
          <a:blip r:embed="rId2"/>
          <a:stretch>
            <a:fillRect/>
          </a:stretch>
        </p:blipFill>
        <p:spPr>
          <a:xfrm>
            <a:off x="198423" y="131628"/>
            <a:ext cx="3360379" cy="2333597"/>
          </a:xfrm>
          <a:prstGeom prst="rect">
            <a:avLst/>
          </a:prstGeom>
        </p:spPr>
      </p:pic>
    </p:spTree>
    <p:extLst>
      <p:ext uri="{BB962C8B-B14F-4D97-AF65-F5344CB8AC3E}">
        <p14:creationId xmlns:p14="http://schemas.microsoft.com/office/powerpoint/2010/main" val="2336419930"/>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endParaRPr lang="en-US" dirty="0" smtClean="0"/>
          </a:p>
          <a:p>
            <a:endParaRPr lang="en-US" dirty="0"/>
          </a:p>
        </p:txBody>
      </p:sp>
      <p:sp>
        <p:nvSpPr>
          <p:cNvPr id="5" name="Content Placeholder 2"/>
          <p:cNvSpPr txBox="1">
            <a:spLocks/>
          </p:cNvSpPr>
          <p:nvPr/>
        </p:nvSpPr>
        <p:spPr>
          <a:xfrm>
            <a:off x="609600" y="1918322"/>
            <a:ext cx="8229600" cy="4360242"/>
          </a:xfrm>
          <a:prstGeom prst="rect">
            <a:avLst/>
          </a:prstGeom>
        </p:spPr>
        <p:txBody>
          <a:bodyPr vert="horz" lIns="91440" tIns="45720" rIns="91440" bIns="45720" rtlCol="0">
            <a:normAutofit fontScale="62500" lnSpcReduction="2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nSpc>
                <a:spcPct val="130000"/>
              </a:lnSpc>
            </a:pPr>
            <a:r>
              <a:rPr lang="en-US" dirty="0" smtClean="0">
                <a:cs typeface="Arial"/>
              </a:rPr>
              <a:t>Girls are less likely to pursue higher mathematics or math-related careers – gender gap in attitude (</a:t>
            </a:r>
            <a:r>
              <a:rPr lang="en-US" dirty="0" err="1" smtClean="0">
                <a:cs typeface="Arial"/>
              </a:rPr>
              <a:t>Brandell</a:t>
            </a:r>
            <a:r>
              <a:rPr lang="en-US" dirty="0" smtClean="0">
                <a:cs typeface="Arial"/>
              </a:rPr>
              <a:t> &amp; </a:t>
            </a:r>
            <a:r>
              <a:rPr lang="en-US" dirty="0" err="1" smtClean="0">
                <a:cs typeface="Arial"/>
              </a:rPr>
              <a:t>Staberg</a:t>
            </a:r>
            <a:r>
              <a:rPr lang="en-US" dirty="0" smtClean="0">
                <a:cs typeface="Arial"/>
              </a:rPr>
              <a:t>, 2008; </a:t>
            </a:r>
            <a:r>
              <a:rPr lang="en-US" dirty="0"/>
              <a:t>Steffens, </a:t>
            </a:r>
            <a:r>
              <a:rPr lang="en-US" dirty="0" err="1"/>
              <a:t>Jelenec</a:t>
            </a:r>
            <a:r>
              <a:rPr lang="en-US" dirty="0"/>
              <a:t>, &amp; </a:t>
            </a:r>
            <a:r>
              <a:rPr lang="en-US" dirty="0" err="1"/>
              <a:t>Noack</a:t>
            </a:r>
            <a:r>
              <a:rPr lang="en-US" dirty="0"/>
              <a:t>, 2010</a:t>
            </a:r>
            <a:r>
              <a:rPr lang="en-US" dirty="0"/>
              <a:t> </a:t>
            </a:r>
            <a:r>
              <a:rPr lang="en-US" dirty="0" smtClean="0">
                <a:cs typeface="Arial"/>
              </a:rPr>
              <a:t>James, 2007).</a:t>
            </a:r>
          </a:p>
          <a:p>
            <a:pPr>
              <a:lnSpc>
                <a:spcPct val="130000"/>
              </a:lnSpc>
            </a:pPr>
            <a:endParaRPr lang="en-US" dirty="0" smtClean="0">
              <a:cs typeface="Arial"/>
            </a:endParaRPr>
          </a:p>
          <a:p>
            <a:pPr>
              <a:lnSpc>
                <a:spcPct val="130000"/>
              </a:lnSpc>
            </a:pPr>
            <a:r>
              <a:rPr lang="en-US" dirty="0" err="1" smtClean="0">
                <a:cs typeface="Arial"/>
              </a:rPr>
              <a:t>Adhearing</a:t>
            </a:r>
            <a:r>
              <a:rPr lang="en-US" dirty="0" smtClean="0">
                <a:cs typeface="Arial"/>
              </a:rPr>
              <a:t> to gender stereotypes, girls associate themselves with literacy and boys with mathematics Math = Male, Me = Female, Therefore Math ≠ Me (Leaper, </a:t>
            </a:r>
            <a:r>
              <a:rPr lang="en-US" dirty="0" err="1" smtClean="0">
                <a:cs typeface="Arial"/>
              </a:rPr>
              <a:t>Farkas</a:t>
            </a:r>
            <a:r>
              <a:rPr lang="en-US" dirty="0" smtClean="0">
                <a:cs typeface="Arial"/>
              </a:rPr>
              <a:t>, &amp; Brown, 2012, </a:t>
            </a:r>
            <a:r>
              <a:rPr lang="en-US" dirty="0" err="1" smtClean="0">
                <a:cs typeface="Arial"/>
              </a:rPr>
              <a:t>Nosek</a:t>
            </a:r>
            <a:r>
              <a:rPr lang="en-US" dirty="0">
                <a:cs typeface="Arial"/>
              </a:rPr>
              <a:t> </a:t>
            </a:r>
            <a:r>
              <a:rPr lang="en-US" dirty="0" smtClean="0">
                <a:cs typeface="Arial"/>
              </a:rPr>
              <a:t>et al, 2002; Steffens et al., 2010).</a:t>
            </a:r>
            <a:endParaRPr lang="en-US" dirty="0" smtClean="0">
              <a:cs typeface="Arial"/>
            </a:endParaRPr>
          </a:p>
          <a:p>
            <a:pPr>
              <a:lnSpc>
                <a:spcPct val="130000"/>
              </a:lnSpc>
            </a:pPr>
            <a:endParaRPr lang="en-US" dirty="0">
              <a:cs typeface="Arial"/>
            </a:endParaRPr>
          </a:p>
          <a:p>
            <a:pPr>
              <a:lnSpc>
                <a:spcPct val="130000"/>
              </a:lnSpc>
            </a:pPr>
            <a:r>
              <a:rPr lang="en-US" dirty="0" smtClean="0">
                <a:cs typeface="Arial"/>
              </a:rPr>
              <a:t>Girls attribute success to luck or hard work rather than talent (Steffens et al., 2010; </a:t>
            </a:r>
            <a:r>
              <a:rPr lang="en-US" dirty="0" err="1" smtClean="0">
                <a:cs typeface="Arial"/>
              </a:rPr>
              <a:t>Stetsenko</a:t>
            </a:r>
            <a:r>
              <a:rPr lang="en-US" dirty="0" smtClean="0">
                <a:cs typeface="Arial"/>
              </a:rPr>
              <a:t>, Little, </a:t>
            </a:r>
            <a:r>
              <a:rPr lang="en-US" dirty="0" err="1" smtClean="0">
                <a:cs typeface="Arial"/>
              </a:rPr>
              <a:t>Gordeeva</a:t>
            </a:r>
            <a:r>
              <a:rPr lang="en-US" dirty="0" smtClean="0">
                <a:cs typeface="Arial"/>
              </a:rPr>
              <a:t>, </a:t>
            </a:r>
            <a:r>
              <a:rPr lang="en-US" dirty="0" err="1" smtClean="0">
                <a:cs typeface="Arial"/>
              </a:rPr>
              <a:t>Grasshof</a:t>
            </a:r>
            <a:r>
              <a:rPr lang="en-US" dirty="0" smtClean="0">
                <a:cs typeface="Arial"/>
              </a:rPr>
              <a:t>, &amp; </a:t>
            </a:r>
            <a:r>
              <a:rPr lang="en-US" dirty="0" err="1" smtClean="0">
                <a:cs typeface="Arial"/>
              </a:rPr>
              <a:t>Oettingen</a:t>
            </a:r>
            <a:r>
              <a:rPr lang="en-US" dirty="0" smtClean="0">
                <a:cs typeface="Arial"/>
              </a:rPr>
              <a:t>, 2000).</a:t>
            </a:r>
            <a:endParaRPr lang="en-US" dirty="0" smtClean="0">
              <a:cs typeface="Arial"/>
            </a:endParaRPr>
          </a:p>
          <a:p>
            <a:pPr>
              <a:lnSpc>
                <a:spcPct val="130000"/>
              </a:lnSpc>
            </a:pPr>
            <a:endParaRPr lang="en-US" dirty="0" smtClean="0">
              <a:latin typeface="Arial"/>
              <a:cs typeface="Arial"/>
            </a:endParaRPr>
          </a:p>
          <a:p>
            <a:endParaRPr lang="en-US" dirty="0" smtClean="0"/>
          </a:p>
          <a:p>
            <a:endParaRPr lang="en-US" dirty="0"/>
          </a:p>
        </p:txBody>
      </p:sp>
      <p:sp>
        <p:nvSpPr>
          <p:cNvPr id="6" name="Title 1"/>
          <p:cNvSpPr txBox="1">
            <a:spLocks/>
          </p:cNvSpPr>
          <p:nvPr/>
        </p:nvSpPr>
        <p:spPr>
          <a:xfrm>
            <a:off x="1674196" y="614252"/>
            <a:ext cx="8229600" cy="684175"/>
          </a:xfrm>
          <a:prstGeom prst="rect">
            <a:avLst/>
          </a:prstGeom>
        </p:spPr>
        <p:txBody>
          <a:bodyPr vert="horz" lIns="91440" tIns="45720" rIns="91440" bIns="45720" rtlCol="0" anchor="ctr">
            <a:normAutofit/>
            <a:scene3d>
              <a:camera prst="orthographicFront"/>
              <a:lightRig rig="glow" dir="tl">
                <a:rot lat="0" lon="0" rev="5400000"/>
              </a:lightRig>
            </a:scene3d>
            <a:sp3d contourW="12700">
              <a:bevelT w="25400" h="25400"/>
              <a:contourClr>
                <a:schemeClr val="accent6">
                  <a:shade val="73000"/>
                </a:schemeClr>
              </a:contourClr>
            </a:sp3d>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2400" b="1" i="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Math attitudes</a:t>
            </a:r>
            <a:endParaRPr lang="en-US" sz="2400" b="1" i="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
        <p:nvSpPr>
          <p:cNvPr id="7" name="Title 1"/>
          <p:cNvSpPr txBox="1">
            <a:spLocks/>
          </p:cNvSpPr>
          <p:nvPr/>
        </p:nvSpPr>
        <p:spPr>
          <a:xfrm>
            <a:off x="2312456" y="13230"/>
            <a:ext cx="6831544" cy="684175"/>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36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Literature Review</a:t>
            </a:r>
            <a:endParaRPr lang="en-US" sz="36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pic>
        <p:nvPicPr>
          <p:cNvPr id="8" name="Picture 7"/>
          <p:cNvPicPr>
            <a:picLocks noChangeAspect="1"/>
          </p:cNvPicPr>
          <p:nvPr/>
        </p:nvPicPr>
        <p:blipFill>
          <a:blip r:embed="rId2"/>
          <a:stretch>
            <a:fillRect/>
          </a:stretch>
        </p:blipFill>
        <p:spPr>
          <a:xfrm>
            <a:off x="457200" y="80013"/>
            <a:ext cx="2307496" cy="1809943"/>
          </a:xfrm>
          <a:prstGeom prst="rect">
            <a:avLst/>
          </a:prstGeom>
        </p:spPr>
      </p:pic>
    </p:spTree>
    <p:extLst>
      <p:ext uri="{BB962C8B-B14F-4D97-AF65-F5344CB8AC3E}">
        <p14:creationId xmlns:p14="http://schemas.microsoft.com/office/powerpoint/2010/main" val="284407189"/>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30868" y="2100958"/>
            <a:ext cx="8851086" cy="4757041"/>
          </a:xfrm>
        </p:spPr>
        <p:txBody>
          <a:bodyPr>
            <a:normAutofit fontScale="92500" lnSpcReduction="20000"/>
          </a:bodyPr>
          <a:lstStyle/>
          <a:p>
            <a:pPr>
              <a:lnSpc>
                <a:spcPct val="110000"/>
              </a:lnSpc>
            </a:pPr>
            <a:r>
              <a:rPr lang="en-US" sz="2000" dirty="0" smtClean="0">
                <a:cs typeface="Arial"/>
              </a:rPr>
              <a:t>Mathematics gender differences are genetic (</a:t>
            </a:r>
            <a:r>
              <a:rPr lang="en-US" sz="2000" dirty="0" err="1" smtClean="0">
                <a:cs typeface="Arial"/>
              </a:rPr>
              <a:t>Cambell</a:t>
            </a:r>
            <a:r>
              <a:rPr lang="en-US" sz="2000" dirty="0" smtClean="0">
                <a:cs typeface="Arial"/>
              </a:rPr>
              <a:t>, Verna, &amp; O’Connor-</a:t>
            </a:r>
            <a:r>
              <a:rPr lang="en-US" sz="2000" dirty="0" err="1" smtClean="0">
                <a:cs typeface="Arial"/>
              </a:rPr>
              <a:t>Petruso</a:t>
            </a:r>
            <a:r>
              <a:rPr lang="en-US" sz="2000" dirty="0" smtClean="0">
                <a:cs typeface="Arial"/>
              </a:rPr>
              <a:t>; James, 2007, You, 2010).</a:t>
            </a:r>
          </a:p>
          <a:p>
            <a:pPr>
              <a:lnSpc>
                <a:spcPct val="110000"/>
              </a:lnSpc>
            </a:pPr>
            <a:endParaRPr lang="en-US" sz="2000" dirty="0">
              <a:cs typeface="Arial"/>
            </a:endParaRPr>
          </a:p>
          <a:p>
            <a:pPr>
              <a:lnSpc>
                <a:spcPct val="110000"/>
              </a:lnSpc>
            </a:pPr>
            <a:r>
              <a:rPr lang="en-US" sz="2000" dirty="0" smtClean="0">
                <a:cs typeface="Arial"/>
              </a:rPr>
              <a:t>Mathematics gender differences are cognitive (Geary, Saults, Liu, &amp; Hoard, 2000; Moe, 2012)</a:t>
            </a:r>
          </a:p>
          <a:p>
            <a:pPr>
              <a:lnSpc>
                <a:spcPct val="110000"/>
              </a:lnSpc>
            </a:pPr>
            <a:endParaRPr lang="en-US" sz="2000" dirty="0">
              <a:cs typeface="Arial"/>
            </a:endParaRPr>
          </a:p>
          <a:p>
            <a:pPr>
              <a:lnSpc>
                <a:spcPct val="110000"/>
              </a:lnSpc>
            </a:pPr>
            <a:r>
              <a:rPr lang="en-US" sz="2000" dirty="0" smtClean="0">
                <a:cs typeface="Arial"/>
              </a:rPr>
              <a:t>Mathematics gender differences are result of diverse socialization (</a:t>
            </a:r>
            <a:r>
              <a:rPr lang="en-US" sz="2000" dirty="0" err="1"/>
              <a:t>Cvencek</a:t>
            </a:r>
            <a:r>
              <a:rPr lang="en-US" sz="2000" dirty="0"/>
              <a:t>, </a:t>
            </a:r>
            <a:r>
              <a:rPr lang="en-US" sz="2000" dirty="0" err="1"/>
              <a:t>Meltzoff</a:t>
            </a:r>
            <a:r>
              <a:rPr lang="en-US" sz="2000" dirty="0"/>
              <a:t>, &amp; Greenwald, 2011; Ding et al., 2006; </a:t>
            </a:r>
            <a:r>
              <a:rPr lang="en-US" sz="2000" dirty="0" err="1" smtClean="0"/>
              <a:t>Gool</a:t>
            </a:r>
            <a:r>
              <a:rPr lang="en-US" sz="2000" dirty="0" smtClean="0"/>
              <a:t> </a:t>
            </a:r>
            <a:r>
              <a:rPr lang="en-US" sz="2000" dirty="0"/>
              <a:t>et al., 2006; </a:t>
            </a:r>
            <a:r>
              <a:rPr lang="en-US" sz="2000" dirty="0"/>
              <a:t>Kane &amp; Mertz, </a:t>
            </a:r>
            <a:r>
              <a:rPr lang="en-US" sz="2000" dirty="0" smtClean="0"/>
              <a:t>2011; </a:t>
            </a:r>
            <a:r>
              <a:rPr lang="en-US" sz="2000" dirty="0" err="1" smtClean="0"/>
              <a:t>Nosek</a:t>
            </a:r>
            <a:r>
              <a:rPr lang="en-US" sz="2000" dirty="0" smtClean="0"/>
              <a:t> </a:t>
            </a:r>
            <a:r>
              <a:rPr lang="en-US" sz="2000" dirty="0"/>
              <a:t>et al., 2012; You </a:t>
            </a:r>
            <a:r>
              <a:rPr lang="en-US" sz="2000" dirty="0" smtClean="0"/>
              <a:t>2010).</a:t>
            </a:r>
          </a:p>
          <a:p>
            <a:pPr>
              <a:lnSpc>
                <a:spcPct val="110000"/>
              </a:lnSpc>
            </a:pPr>
            <a:endParaRPr lang="en-US" sz="2000" dirty="0"/>
          </a:p>
          <a:p>
            <a:pPr>
              <a:lnSpc>
                <a:spcPct val="110000"/>
              </a:lnSpc>
            </a:pPr>
            <a:r>
              <a:rPr lang="en-US" sz="2000" dirty="0" smtClean="0"/>
              <a:t>Parental and teachers’ attitudes toward gender biases </a:t>
            </a:r>
            <a:r>
              <a:rPr lang="en-US" sz="2000" dirty="0"/>
              <a:t>and </a:t>
            </a:r>
            <a:r>
              <a:rPr lang="en-US" sz="2000" dirty="0" smtClean="0"/>
              <a:t>math anxieties affect children’s perceptions of their own achievements (</a:t>
            </a:r>
            <a:r>
              <a:rPr lang="en-US" sz="2000" dirty="0" err="1"/>
              <a:t>Beilock</a:t>
            </a:r>
            <a:r>
              <a:rPr lang="en-US" sz="2000" dirty="0"/>
              <a:t>, Gunderson, Ramirez and Levine (2010</a:t>
            </a:r>
            <a:r>
              <a:rPr lang="en-US" sz="2000" dirty="0" smtClean="0"/>
              <a:t>); </a:t>
            </a:r>
            <a:r>
              <a:rPr lang="en-US" sz="2000" dirty="0" err="1" smtClean="0"/>
              <a:t>Eccels</a:t>
            </a:r>
            <a:r>
              <a:rPr lang="en-US" sz="2000" dirty="0" smtClean="0"/>
              <a:t>, </a:t>
            </a:r>
            <a:r>
              <a:rPr lang="en-US" sz="2000" dirty="0" err="1" smtClean="0"/>
              <a:t>Jackobs</a:t>
            </a:r>
            <a:r>
              <a:rPr lang="en-US" sz="2000" dirty="0" smtClean="0"/>
              <a:t>, and Harold, 1990; Gunderson et al, 2012).</a:t>
            </a:r>
          </a:p>
          <a:p>
            <a:pPr>
              <a:lnSpc>
                <a:spcPct val="110000"/>
              </a:lnSpc>
            </a:pPr>
            <a:endParaRPr lang="en-US" sz="2000" dirty="0"/>
          </a:p>
          <a:p>
            <a:pPr>
              <a:lnSpc>
                <a:spcPct val="110000"/>
              </a:lnSpc>
            </a:pPr>
            <a:r>
              <a:rPr lang="en-US" sz="2000" dirty="0" smtClean="0"/>
              <a:t>Mathematics gender differences are result of equal amounts of biological and social factors (</a:t>
            </a:r>
            <a:r>
              <a:rPr lang="en-US" sz="2000" dirty="0" err="1" smtClean="0"/>
              <a:t>Cambell</a:t>
            </a:r>
            <a:r>
              <a:rPr lang="en-US" sz="2000" dirty="0" smtClean="0"/>
              <a:t> et al, 2004; Pearce, 2003; </a:t>
            </a:r>
            <a:r>
              <a:rPr lang="en-US" sz="2000" dirty="0" err="1" smtClean="0"/>
              <a:t>Spinath</a:t>
            </a:r>
            <a:r>
              <a:rPr lang="en-US" sz="2000" dirty="0" smtClean="0"/>
              <a:t>, </a:t>
            </a:r>
            <a:r>
              <a:rPr lang="en-US" sz="2000" dirty="0" err="1" smtClean="0"/>
              <a:t>Spinath</a:t>
            </a:r>
            <a:r>
              <a:rPr lang="en-US" sz="2000" dirty="0" smtClean="0"/>
              <a:t>, &amp; </a:t>
            </a:r>
            <a:r>
              <a:rPr lang="en-US" sz="2000" dirty="0" err="1" smtClean="0"/>
              <a:t>Plomin</a:t>
            </a:r>
            <a:r>
              <a:rPr lang="en-US" sz="2000" dirty="0" smtClean="0"/>
              <a:t>, 2008).</a:t>
            </a:r>
          </a:p>
        </p:txBody>
      </p:sp>
      <p:sp>
        <p:nvSpPr>
          <p:cNvPr id="5" name="Title 1"/>
          <p:cNvSpPr txBox="1">
            <a:spLocks/>
          </p:cNvSpPr>
          <p:nvPr/>
        </p:nvSpPr>
        <p:spPr>
          <a:xfrm>
            <a:off x="1674196" y="614252"/>
            <a:ext cx="8229600" cy="684175"/>
          </a:xfrm>
          <a:prstGeom prst="rect">
            <a:avLst/>
          </a:prstGeom>
        </p:spPr>
        <p:txBody>
          <a:bodyPr vert="horz" lIns="91440" tIns="45720" rIns="91440" bIns="45720" rtlCol="0" anchor="ctr">
            <a:normAutofit/>
            <a:scene3d>
              <a:camera prst="orthographicFront"/>
              <a:lightRig rig="glow" dir="tl">
                <a:rot lat="0" lon="0" rev="5400000"/>
              </a:lightRig>
            </a:scene3d>
            <a:sp3d contourW="12700">
              <a:bevelT w="25400" h="25400"/>
              <a:contourClr>
                <a:schemeClr val="accent6">
                  <a:shade val="73000"/>
                </a:schemeClr>
              </a:contourClr>
            </a:sp3d>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2400" b="1" i="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Nature vs. Nurture</a:t>
            </a:r>
            <a:endParaRPr lang="en-US" sz="2400" b="1" i="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
        <p:nvSpPr>
          <p:cNvPr id="6" name="Title 1"/>
          <p:cNvSpPr txBox="1">
            <a:spLocks/>
          </p:cNvSpPr>
          <p:nvPr/>
        </p:nvSpPr>
        <p:spPr>
          <a:xfrm>
            <a:off x="2312456" y="13230"/>
            <a:ext cx="6831544" cy="684175"/>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36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Literature Review</a:t>
            </a:r>
            <a:endParaRPr lang="en-US" sz="36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pic>
        <p:nvPicPr>
          <p:cNvPr id="7" name="Picture 6"/>
          <p:cNvPicPr>
            <a:picLocks noChangeAspect="1"/>
          </p:cNvPicPr>
          <p:nvPr/>
        </p:nvPicPr>
        <p:blipFill>
          <a:blip r:embed="rId2"/>
          <a:stretch>
            <a:fillRect/>
          </a:stretch>
        </p:blipFill>
        <p:spPr>
          <a:xfrm rot="5400000">
            <a:off x="734636" y="-471469"/>
            <a:ext cx="1876050" cy="3083588"/>
          </a:xfrm>
          <a:prstGeom prst="rect">
            <a:avLst/>
          </a:prstGeom>
        </p:spPr>
      </p:pic>
    </p:spTree>
    <p:extLst>
      <p:ext uri="{BB962C8B-B14F-4D97-AF65-F5344CB8AC3E}">
        <p14:creationId xmlns:p14="http://schemas.microsoft.com/office/powerpoint/2010/main" val="179742159"/>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896641"/>
            <a:ext cx="8229600" cy="4229522"/>
          </a:xfrm>
        </p:spPr>
        <p:txBody>
          <a:bodyPr>
            <a:normAutofit fontScale="70000" lnSpcReduction="20000"/>
          </a:bodyPr>
          <a:lstStyle/>
          <a:p>
            <a:pPr>
              <a:lnSpc>
                <a:spcPct val="110000"/>
              </a:lnSpc>
            </a:pPr>
            <a:r>
              <a:rPr lang="en-US" dirty="0" smtClean="0">
                <a:cs typeface="Arial"/>
              </a:rPr>
              <a:t>Stereotype threat is a fear of one’s performance being judged based on socially constructed, negative stereotype (</a:t>
            </a:r>
            <a:r>
              <a:rPr lang="en-US" dirty="0" smtClean="0"/>
              <a:t>Shapiro &amp; </a:t>
            </a:r>
            <a:r>
              <a:rPr lang="en-US" dirty="0"/>
              <a:t>Williams, 2012; Spencer, Steele, &amp; Quinn, 1999; </a:t>
            </a:r>
            <a:r>
              <a:rPr lang="en-US" dirty="0" err="1"/>
              <a:t>Tomasetto</a:t>
            </a:r>
            <a:r>
              <a:rPr lang="en-US" dirty="0"/>
              <a:t>, </a:t>
            </a:r>
            <a:r>
              <a:rPr lang="en-US" dirty="0" err="1"/>
              <a:t>Alparone</a:t>
            </a:r>
            <a:r>
              <a:rPr lang="en-US" dirty="0"/>
              <a:t>, &amp; </a:t>
            </a:r>
            <a:r>
              <a:rPr lang="en-US" dirty="0" err="1"/>
              <a:t>Cadinu</a:t>
            </a:r>
            <a:r>
              <a:rPr lang="en-US" dirty="0"/>
              <a:t>, </a:t>
            </a:r>
            <a:r>
              <a:rPr lang="en-US" dirty="0" smtClean="0"/>
              <a:t>2011).</a:t>
            </a:r>
          </a:p>
          <a:p>
            <a:pPr>
              <a:lnSpc>
                <a:spcPct val="110000"/>
              </a:lnSpc>
            </a:pPr>
            <a:endParaRPr lang="en-US" dirty="0" smtClean="0">
              <a:cs typeface="Arial"/>
            </a:endParaRPr>
          </a:p>
          <a:p>
            <a:pPr>
              <a:lnSpc>
                <a:spcPct val="110000"/>
              </a:lnSpc>
            </a:pPr>
            <a:r>
              <a:rPr lang="en-US" dirty="0" smtClean="0">
                <a:cs typeface="Arial"/>
              </a:rPr>
              <a:t>Women underperform when exposed to stereotype threa</a:t>
            </a:r>
            <a:r>
              <a:rPr lang="en-US" dirty="0" smtClean="0">
                <a:cs typeface="Arial"/>
              </a:rPr>
              <a:t>t (</a:t>
            </a:r>
            <a:r>
              <a:rPr lang="en-US" dirty="0" err="1" smtClean="0">
                <a:cs typeface="Arial"/>
              </a:rPr>
              <a:t>Schmader</a:t>
            </a:r>
            <a:r>
              <a:rPr lang="en-US" dirty="0" smtClean="0">
                <a:cs typeface="Arial"/>
              </a:rPr>
              <a:t>,</a:t>
            </a:r>
            <a:r>
              <a:rPr lang="en-US" dirty="0" smtClean="0">
                <a:cs typeface="Arial"/>
              </a:rPr>
              <a:t> Johns, &amp; Forbes, 2008; </a:t>
            </a:r>
            <a:r>
              <a:rPr lang="en-US" dirty="0"/>
              <a:t>Shapiro &amp; Williams, 2012; Spencer et al., </a:t>
            </a:r>
            <a:r>
              <a:rPr lang="en-US" dirty="0" smtClean="0"/>
              <a:t>1999).</a:t>
            </a:r>
          </a:p>
          <a:p>
            <a:pPr>
              <a:lnSpc>
                <a:spcPct val="110000"/>
              </a:lnSpc>
            </a:pPr>
            <a:endParaRPr lang="en-US" dirty="0" smtClean="0"/>
          </a:p>
          <a:p>
            <a:pPr>
              <a:lnSpc>
                <a:spcPct val="110000"/>
              </a:lnSpc>
            </a:pPr>
            <a:r>
              <a:rPr lang="en-US" dirty="0" smtClean="0">
                <a:cs typeface="Arial"/>
              </a:rPr>
              <a:t>Parental endorsement or rejection of gender stereotypes affect students’ vulnerability or resistance to stereotype threat (</a:t>
            </a:r>
            <a:r>
              <a:rPr lang="en-US" dirty="0" err="1" smtClean="0">
                <a:cs typeface="Arial"/>
              </a:rPr>
              <a:t>Tomasetto</a:t>
            </a:r>
            <a:r>
              <a:rPr lang="en-US" dirty="0">
                <a:cs typeface="Arial"/>
              </a:rPr>
              <a:t> </a:t>
            </a:r>
            <a:r>
              <a:rPr lang="en-US" dirty="0" smtClean="0">
                <a:cs typeface="Arial"/>
              </a:rPr>
              <a:t>et al., 2011).</a:t>
            </a:r>
            <a:endParaRPr lang="en-US" dirty="0">
              <a:cs typeface="Arial"/>
            </a:endParaRPr>
          </a:p>
        </p:txBody>
      </p:sp>
      <p:sp>
        <p:nvSpPr>
          <p:cNvPr id="5" name="Title 1"/>
          <p:cNvSpPr txBox="1">
            <a:spLocks/>
          </p:cNvSpPr>
          <p:nvPr/>
        </p:nvSpPr>
        <p:spPr>
          <a:xfrm>
            <a:off x="1674196" y="614252"/>
            <a:ext cx="8229600" cy="684175"/>
          </a:xfrm>
          <a:prstGeom prst="rect">
            <a:avLst/>
          </a:prstGeom>
        </p:spPr>
        <p:txBody>
          <a:bodyPr vert="horz" lIns="91440" tIns="45720" rIns="91440" bIns="45720" rtlCol="0" anchor="ctr">
            <a:normAutofit/>
            <a:scene3d>
              <a:camera prst="orthographicFront"/>
              <a:lightRig rig="glow" dir="tl">
                <a:rot lat="0" lon="0" rev="5400000"/>
              </a:lightRig>
            </a:scene3d>
            <a:sp3d contourW="12700">
              <a:bevelT w="25400" h="25400"/>
              <a:contourClr>
                <a:schemeClr val="accent6">
                  <a:shade val="73000"/>
                </a:schemeClr>
              </a:contourClr>
            </a:sp3d>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2400" b="1" i="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Stereotypes and Stereotype Threat</a:t>
            </a:r>
            <a:endParaRPr lang="en-US" sz="2400" b="1" i="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
        <p:nvSpPr>
          <p:cNvPr id="6" name="Title 1"/>
          <p:cNvSpPr txBox="1">
            <a:spLocks/>
          </p:cNvSpPr>
          <p:nvPr/>
        </p:nvSpPr>
        <p:spPr>
          <a:xfrm>
            <a:off x="2312456" y="13230"/>
            <a:ext cx="6831544" cy="684175"/>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36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Literature Review</a:t>
            </a:r>
            <a:endParaRPr lang="en-US" sz="36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pic>
        <p:nvPicPr>
          <p:cNvPr id="7" name="Picture 6"/>
          <p:cNvPicPr>
            <a:picLocks noChangeAspect="1"/>
          </p:cNvPicPr>
          <p:nvPr/>
        </p:nvPicPr>
        <p:blipFill>
          <a:blip r:embed="rId2"/>
          <a:stretch>
            <a:fillRect/>
          </a:stretch>
        </p:blipFill>
        <p:spPr>
          <a:xfrm>
            <a:off x="199882" y="125304"/>
            <a:ext cx="2948628" cy="1771337"/>
          </a:xfrm>
          <a:prstGeom prst="rect">
            <a:avLst/>
          </a:prstGeom>
        </p:spPr>
      </p:pic>
    </p:spTree>
    <p:extLst>
      <p:ext uri="{BB962C8B-B14F-4D97-AF65-F5344CB8AC3E}">
        <p14:creationId xmlns:p14="http://schemas.microsoft.com/office/powerpoint/2010/main" val="2340575910"/>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1674196" y="614252"/>
            <a:ext cx="8229600" cy="684175"/>
          </a:xfrm>
          <a:prstGeom prst="rect">
            <a:avLst/>
          </a:prstGeom>
        </p:spPr>
        <p:txBody>
          <a:bodyPr vert="horz" lIns="91440" tIns="45720" rIns="91440" bIns="45720" rtlCol="0" anchor="ctr">
            <a:normAutofit/>
            <a:scene3d>
              <a:camera prst="orthographicFront"/>
              <a:lightRig rig="glow" dir="tl">
                <a:rot lat="0" lon="0" rev="5400000"/>
              </a:lightRig>
            </a:scene3d>
            <a:sp3d contourW="12700">
              <a:bevelT w="25400" h="25400"/>
              <a:contourClr>
                <a:schemeClr val="accent6">
                  <a:shade val="73000"/>
                </a:schemeClr>
              </a:contourClr>
            </a:sp3d>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2400" b="1" i="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Proposed Solutions for Gender Inequality</a:t>
            </a:r>
            <a:endParaRPr lang="en-US" sz="2400" b="1" i="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
        <p:nvSpPr>
          <p:cNvPr id="5" name="Title 1"/>
          <p:cNvSpPr txBox="1">
            <a:spLocks/>
          </p:cNvSpPr>
          <p:nvPr/>
        </p:nvSpPr>
        <p:spPr>
          <a:xfrm>
            <a:off x="2312456" y="13230"/>
            <a:ext cx="6831544" cy="684175"/>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36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Literature Review</a:t>
            </a:r>
            <a:endParaRPr lang="en-US" sz="36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pic>
        <p:nvPicPr>
          <p:cNvPr id="8" name="Picture 7"/>
          <p:cNvPicPr>
            <a:picLocks noChangeAspect="1"/>
          </p:cNvPicPr>
          <p:nvPr/>
        </p:nvPicPr>
        <p:blipFill>
          <a:blip r:embed="rId3"/>
          <a:stretch>
            <a:fillRect/>
          </a:stretch>
        </p:blipFill>
        <p:spPr>
          <a:xfrm>
            <a:off x="131386" y="111106"/>
            <a:ext cx="2329061" cy="2213571"/>
          </a:xfrm>
          <a:prstGeom prst="rect">
            <a:avLst/>
          </a:prstGeom>
        </p:spPr>
      </p:pic>
      <p:sp>
        <p:nvSpPr>
          <p:cNvPr id="9" name="TextBox 8"/>
          <p:cNvSpPr txBox="1"/>
          <p:nvPr/>
        </p:nvSpPr>
        <p:spPr>
          <a:xfrm>
            <a:off x="595269" y="2373259"/>
            <a:ext cx="7566536" cy="4247317"/>
          </a:xfrm>
          <a:prstGeom prst="rect">
            <a:avLst/>
          </a:prstGeom>
          <a:noFill/>
        </p:spPr>
        <p:txBody>
          <a:bodyPr wrap="square" rtlCol="0">
            <a:normAutofit fontScale="92500" lnSpcReduction="10000"/>
          </a:bodyPr>
          <a:lstStyle/>
          <a:p>
            <a:pPr marL="285750" indent="-285750">
              <a:buFont typeface="Arial"/>
              <a:buChar char="•"/>
            </a:pPr>
            <a:r>
              <a:rPr lang="en-US" dirty="0" smtClean="0"/>
              <a:t>Educating teachers about gender bias and assisting them in recognizing signs in their own behavior (Tracy &amp; Lane, 1999).</a:t>
            </a:r>
          </a:p>
          <a:p>
            <a:pPr marL="285750" indent="-285750">
              <a:buFont typeface="Arial"/>
              <a:buChar char="•"/>
            </a:pPr>
            <a:endParaRPr lang="en-US" dirty="0"/>
          </a:p>
          <a:p>
            <a:pPr marL="285750" indent="-285750">
              <a:buFont typeface="Arial"/>
              <a:buChar char="•"/>
            </a:pPr>
            <a:r>
              <a:rPr lang="en-US" dirty="0" smtClean="0"/>
              <a:t>Differentiated instruction.  Students should be taught in accordance with cognitive gender differences (Geist &amp; King, 2008; James, 2007).</a:t>
            </a:r>
          </a:p>
          <a:p>
            <a:pPr marL="285750" indent="-285750">
              <a:buFont typeface="Arial"/>
              <a:buChar char="•"/>
            </a:pPr>
            <a:endParaRPr lang="en-US" dirty="0"/>
          </a:p>
          <a:p>
            <a:pPr marL="285750" indent="-285750">
              <a:buFont typeface="Arial"/>
              <a:buChar char="•"/>
            </a:pPr>
            <a:r>
              <a:rPr lang="en-US" dirty="0" smtClean="0"/>
              <a:t>Single-gender classes.  Students can benefit when genders are segregated and instruction can be adjusted according to each gender’s learning and behavioral differences (</a:t>
            </a:r>
            <a:r>
              <a:rPr lang="en-US" dirty="0" err="1" smtClean="0"/>
              <a:t>Gurian</a:t>
            </a:r>
            <a:r>
              <a:rPr lang="en-US" dirty="0" smtClean="0"/>
              <a:t>, Stevens, &amp; Daniels, 2009; </a:t>
            </a:r>
            <a:r>
              <a:rPr lang="en-US" dirty="0" err="1" smtClean="0"/>
              <a:t>Herrelco</a:t>
            </a:r>
            <a:r>
              <a:rPr lang="en-US" dirty="0" smtClean="0"/>
              <a:t>, Jeffries, &amp; Robertson, 2008).</a:t>
            </a:r>
          </a:p>
          <a:p>
            <a:pPr marL="285750" indent="-285750">
              <a:buFont typeface="Arial"/>
              <a:buChar char="•"/>
            </a:pPr>
            <a:endParaRPr lang="en-US" dirty="0"/>
          </a:p>
          <a:p>
            <a:pPr marL="285750" indent="-285750">
              <a:buFont typeface="Arial"/>
              <a:buChar char="•"/>
            </a:pPr>
            <a:r>
              <a:rPr lang="en-US" dirty="0" smtClean="0"/>
              <a:t>Students should be taught to work together in peer-assisted and cooperative learning environments (</a:t>
            </a:r>
            <a:r>
              <a:rPr lang="en-US" dirty="0" err="1"/>
              <a:t>Kroeger</a:t>
            </a:r>
            <a:r>
              <a:rPr lang="en-US" dirty="0"/>
              <a:t> &amp; </a:t>
            </a:r>
            <a:r>
              <a:rPr lang="en-US" dirty="0" err="1"/>
              <a:t>Kouche</a:t>
            </a:r>
            <a:r>
              <a:rPr lang="en-US" dirty="0"/>
              <a:t>, 2006; Kuntz, McLaughlin, &amp; Howard, 2001; Sparks, </a:t>
            </a:r>
            <a:r>
              <a:rPr lang="en-US" dirty="0" smtClean="0"/>
              <a:t>2012; </a:t>
            </a:r>
            <a:r>
              <a:rPr lang="en-US" dirty="0" err="1" smtClean="0"/>
              <a:t>Tournaki</a:t>
            </a:r>
            <a:r>
              <a:rPr lang="en-US" dirty="0" smtClean="0"/>
              <a:t> </a:t>
            </a:r>
            <a:r>
              <a:rPr lang="en-US" dirty="0"/>
              <a:t>&amp; </a:t>
            </a:r>
            <a:r>
              <a:rPr lang="en-US" dirty="0" err="1"/>
              <a:t>Criscitiello</a:t>
            </a:r>
            <a:r>
              <a:rPr lang="en-US" dirty="0"/>
              <a:t>, </a:t>
            </a:r>
            <a:r>
              <a:rPr lang="en-US" dirty="0" smtClean="0"/>
              <a:t>2003).</a:t>
            </a:r>
          </a:p>
          <a:p>
            <a:pPr marL="285750" indent="-285750">
              <a:buFont typeface="Arial"/>
              <a:buChar char="•"/>
            </a:pPr>
            <a:endParaRPr lang="en-US" dirty="0" smtClean="0"/>
          </a:p>
          <a:p>
            <a:pPr marL="285750" indent="-285750">
              <a:buFont typeface="Arial"/>
              <a:buChar char="•"/>
            </a:pPr>
            <a:r>
              <a:rPr lang="en-US" dirty="0" smtClean="0"/>
              <a:t>Provide girls with female role-models, support against stereotype threat and encouragement in their abilities (</a:t>
            </a:r>
            <a:r>
              <a:rPr lang="en-US" dirty="0" err="1" smtClean="0"/>
              <a:t>Gool</a:t>
            </a:r>
            <a:r>
              <a:rPr lang="en-US" dirty="0"/>
              <a:t> </a:t>
            </a:r>
            <a:r>
              <a:rPr lang="en-US" dirty="0" smtClean="0"/>
              <a:t>et al., 2007; </a:t>
            </a:r>
            <a:r>
              <a:rPr lang="en-US" dirty="0"/>
              <a:t>Shapiro &amp; Williams, </a:t>
            </a:r>
            <a:r>
              <a:rPr lang="en-US" dirty="0" smtClean="0"/>
              <a:t>2012).  </a:t>
            </a:r>
            <a:endParaRPr lang="en-US" dirty="0"/>
          </a:p>
        </p:txBody>
      </p:sp>
    </p:spTree>
    <p:extLst>
      <p:ext uri="{BB962C8B-B14F-4D97-AF65-F5344CB8AC3E}">
        <p14:creationId xmlns:p14="http://schemas.microsoft.com/office/powerpoint/2010/main" val="1771237581"/>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1484</TotalTime>
  <Words>3125</Words>
  <Application>Microsoft Macintosh PowerPoint</Application>
  <PresentationFormat>On-screen Show (4:3)</PresentationFormat>
  <Paragraphs>190</Paragraphs>
  <Slides>21</Slides>
  <Notes>2</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Office Theme</vt:lpstr>
      <vt:lpstr>Gender Gap and Gendered Education: Myth or Reality?</vt:lpstr>
      <vt:lpstr>Table of Contents</vt:lpstr>
      <vt:lpstr>Statement of the Problem</vt:lpstr>
      <vt:lpstr>Proposed Intervention</vt:lpstr>
      <vt:lpstr>Gap or No Gap</vt:lpstr>
      <vt:lpstr>PowerPoint Presentation</vt:lpstr>
      <vt:lpstr>PowerPoint Presentation</vt:lpstr>
      <vt:lpstr>PowerPoint Presentation</vt:lpstr>
      <vt:lpstr>PowerPoint Presentation</vt:lpstr>
      <vt:lpstr>Theories</vt:lpstr>
      <vt:lpstr>Hypotheses Statements</vt:lpstr>
      <vt:lpstr>PowerPoint Presentation</vt:lpstr>
      <vt:lpstr>PowerPoint Presentation</vt:lpstr>
      <vt:lpstr>PowerPoint Presentation</vt:lpstr>
      <vt:lpstr>PowerPoint Presentation</vt:lpstr>
      <vt:lpstr>References </vt:lpstr>
      <vt:lpstr>References (cont’d)</vt:lpstr>
      <vt:lpstr>References (cont’d)</vt:lpstr>
      <vt:lpstr>References (cont’d)</vt:lpstr>
      <vt:lpstr>References (cont’d)</vt:lpstr>
      <vt:lpstr>The End</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 M</dc:creator>
  <cp:lastModifiedBy>T M</cp:lastModifiedBy>
  <cp:revision>76</cp:revision>
  <cp:lastPrinted>2012-10-23T20:34:23Z</cp:lastPrinted>
  <dcterms:created xsi:type="dcterms:W3CDTF">2012-10-23T01:29:38Z</dcterms:created>
  <dcterms:modified xsi:type="dcterms:W3CDTF">2012-12-11T20:42:11Z</dcterms:modified>
</cp:coreProperties>
</file>